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  <p:sldMasterId id="2147483683" r:id="rId4"/>
    <p:sldMasterId id="2147483694" r:id="rId5"/>
    <p:sldMasterId id="2147483705" r:id="rId6"/>
    <p:sldMasterId id="2147483716" r:id="rId7"/>
  </p:sldMasterIdLst>
  <p:notesMasterIdLst>
    <p:notesMasterId r:id="rId36"/>
  </p:notesMasterIdLst>
  <p:handoutMasterIdLst>
    <p:handoutMasterId r:id="rId37"/>
  </p:handoutMasterIdLst>
  <p:sldIdLst>
    <p:sldId id="258" r:id="rId8"/>
    <p:sldId id="273" r:id="rId9"/>
    <p:sldId id="520" r:id="rId10"/>
    <p:sldId id="473" r:id="rId11"/>
    <p:sldId id="511" r:id="rId12"/>
    <p:sldId id="366" r:id="rId13"/>
    <p:sldId id="607" r:id="rId14"/>
    <p:sldId id="521" r:id="rId15"/>
    <p:sldId id="454" r:id="rId16"/>
    <p:sldId id="388" r:id="rId17"/>
    <p:sldId id="518" r:id="rId18"/>
    <p:sldId id="522" r:id="rId19"/>
    <p:sldId id="405" r:id="rId20"/>
    <p:sldId id="515" r:id="rId21"/>
    <p:sldId id="524" r:id="rId22"/>
    <p:sldId id="599" r:id="rId23"/>
    <p:sldId id="606" r:id="rId24"/>
    <p:sldId id="600" r:id="rId25"/>
    <p:sldId id="601" r:id="rId26"/>
    <p:sldId id="602" r:id="rId27"/>
    <p:sldId id="604" r:id="rId28"/>
    <p:sldId id="605" r:id="rId29"/>
    <p:sldId id="523" r:id="rId30"/>
    <p:sldId id="525" r:id="rId31"/>
    <p:sldId id="275" r:id="rId32"/>
    <p:sldId id="593" r:id="rId33"/>
    <p:sldId id="514" r:id="rId34"/>
    <p:sldId id="513" r:id="rId35"/>
  </p:sldIdLst>
  <p:sldSz cx="12192000" cy="6858000"/>
  <p:notesSz cx="9906000" cy="6794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lie Bartoli" initials="NB" lastIdx="1" clrIdx="0">
    <p:extLst>
      <p:ext uri="{19B8F6BF-5375-455C-9EA6-DF929625EA0E}">
        <p15:presenceInfo xmlns:p15="http://schemas.microsoft.com/office/powerpoint/2012/main" userId="Nathalie Barto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DDEFF1"/>
    <a:srgbClr val="C8F7EF"/>
    <a:srgbClr val="CBF9F5"/>
    <a:srgbClr val="A7CDC9"/>
    <a:srgbClr val="FF0000"/>
    <a:srgbClr val="F1F9F9"/>
    <a:srgbClr val="FFFF00"/>
    <a:srgbClr val="646464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5332" autoAdjust="0"/>
  </p:normalViewPr>
  <p:slideViewPr>
    <p:cSldViewPr snapToGrid="0">
      <p:cViewPr varScale="1">
        <p:scale>
          <a:sx n="82" d="100"/>
          <a:sy n="82" d="100"/>
        </p:scale>
        <p:origin x="9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11108" y="2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11/20/2023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11108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D6F2D-5418-4BC7-A080-A9A2DA6679F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11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11108" y="2"/>
            <a:ext cx="429260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11/20/2023</a:t>
            </a: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0600" y="3269853"/>
            <a:ext cx="792480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11108" y="6453596"/>
            <a:ext cx="429260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4EF63-E50F-4F98-8E00-D33820E2B4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171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7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9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2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0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1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5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6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612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59981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926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636017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541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62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4485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8733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239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997762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22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46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0289-6357-4152-BE46-6686274042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2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291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8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83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2788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7682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869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805595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90429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36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0289-6357-4152-BE46-6686274042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906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44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2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71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1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17454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376995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28826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650575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51157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55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0289-6357-4152-BE46-6686274042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78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088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2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00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6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266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4403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0062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7973381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064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47333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0289-6357-4152-BE46-6686274042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2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896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8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1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360" y="2372883"/>
            <a:ext cx="10210800" cy="1522591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pPr lvl="0"/>
            <a:r>
              <a:rPr lang="fr-FR" noProof="0" dirty="0"/>
              <a:t>Cliquez et modifiez le titre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360" y="3686650"/>
            <a:ext cx="10732955" cy="2334639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/>
              <a:t>Cliquez pour modifier le style des sous-titres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E85F635-56FF-BE43-9608-5188AD5BD50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86428"/>
            <a:ext cx="5084936" cy="12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0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30770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EDB63-178B-5749-B083-B695C2F09B9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55600" y="1316765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656724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53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18560" y="1604798"/>
            <a:ext cx="5080000" cy="548132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2BE6D-599D-8A44-830F-73258613397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53412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0" y="1679079"/>
            <a:ext cx="5386917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5360" y="2531306"/>
            <a:ext cx="5386917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919129" y="1679079"/>
            <a:ext cx="5389033" cy="8522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919129" y="2531306"/>
            <a:ext cx="5389033" cy="322014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A47F7-2965-4346-8F02-A94FDDE3C00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8968839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9E2E7-76D1-AA44-B63C-B5D6783A401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711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9C761-8AB1-1744-A62B-0E1E72150ACC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341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0289-6357-4152-BE46-6686274042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51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217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4875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718047" y="1434377"/>
            <a:ext cx="10992000" cy="453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5"/>
          <p:cNvSpPr txBox="1">
            <a:spLocks/>
          </p:cNvSpPr>
          <p:nvPr userDrawn="1"/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b="0" kern="12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460289-6357-4152-BE46-6686274042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8D48-7FB1-402B-B83A-F581744DD2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78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" name="Rectangle 18"/>
          <p:cNvSpPr>
            <a:spLocks noChangeArrowheads="1"/>
          </p:cNvSpPr>
          <p:nvPr userDrawn="1"/>
        </p:nvSpPr>
        <p:spPr bwMode="auto">
          <a:xfrm>
            <a:off x="8866093" y="6191251"/>
            <a:ext cx="2309907" cy="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300" cap="small" dirty="0">
                <a:solidFill>
                  <a:srgbClr val="00B0F0"/>
                </a:solidFill>
                <a:latin typeface="Achemine ExtraBold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6418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866093" y="6191251"/>
            <a:ext cx="2309907" cy="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300" cap="small" dirty="0" err="1">
                <a:solidFill>
                  <a:srgbClr val="00B0F0"/>
                </a:solidFill>
                <a:latin typeface="Achemine ExtraBold" pitchFamily="2" charset="0"/>
              </a:rPr>
              <a:t>Gaussian</a:t>
            </a:r>
            <a:r>
              <a:rPr lang="fr-FR" sz="1300" cap="small" dirty="0">
                <a:solidFill>
                  <a:srgbClr val="00B0F0"/>
                </a:solidFill>
                <a:latin typeface="Achemine ExtraBold" pitchFamily="2" charset="0"/>
              </a:rPr>
              <a:t> </a:t>
            </a:r>
            <a:r>
              <a:rPr lang="fr-FR" sz="1300" cap="small" dirty="0" err="1">
                <a:solidFill>
                  <a:srgbClr val="00B0F0"/>
                </a:solidFill>
                <a:latin typeface="Achemine ExtraBold" pitchFamily="2" charset="0"/>
              </a:rPr>
              <a:t>Process</a:t>
            </a:r>
            <a:endParaRPr lang="fr-FR" sz="1300" cap="small" dirty="0">
              <a:solidFill>
                <a:srgbClr val="00B0F0"/>
              </a:solidFill>
              <a:latin typeface="Achemine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2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803341" y="6191251"/>
            <a:ext cx="2372660" cy="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300" cap="small" dirty="0" err="1">
                <a:solidFill>
                  <a:srgbClr val="00B0F0"/>
                </a:solidFill>
                <a:latin typeface="Achemine ExtraBold" pitchFamily="2" charset="0"/>
              </a:rPr>
              <a:t>Bayesian</a:t>
            </a:r>
            <a:r>
              <a:rPr lang="fr-FR" sz="1300" cap="small" baseline="0" dirty="0">
                <a:solidFill>
                  <a:srgbClr val="00B0F0"/>
                </a:solidFill>
                <a:latin typeface="Achemine ExtraBold" pitchFamily="2" charset="0"/>
              </a:rPr>
              <a:t> </a:t>
            </a:r>
            <a:r>
              <a:rPr lang="fr-FR" sz="1300" cap="small" baseline="0" dirty="0" err="1">
                <a:solidFill>
                  <a:srgbClr val="00B0F0"/>
                </a:solidFill>
                <a:latin typeface="Achemine ExtraBold" pitchFamily="2" charset="0"/>
              </a:rPr>
              <a:t>Optimization</a:t>
            </a:r>
            <a:endParaRPr lang="fr-FR" sz="1300" cap="small" dirty="0">
              <a:solidFill>
                <a:srgbClr val="00B0F0"/>
              </a:solidFill>
              <a:latin typeface="Achemine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6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301319" y="6191251"/>
            <a:ext cx="2874682" cy="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300" cap="small" dirty="0">
                <a:solidFill>
                  <a:srgbClr val="00B0F0"/>
                </a:solidFill>
                <a:latin typeface="Achemine ExtraBold" pitchFamily="2" charset="0"/>
              </a:rPr>
              <a:t>Conclusions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4403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699684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76000" y="6210301"/>
            <a:ext cx="1016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EDC478F9-4403-A245-966C-C91954BFBB75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355600" y="6191251"/>
            <a:ext cx="118364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301319" y="6191251"/>
            <a:ext cx="2874682" cy="6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fr-FR" sz="1300" cap="small" dirty="0">
                <a:solidFill>
                  <a:srgbClr val="00B0F0"/>
                </a:solidFill>
                <a:latin typeface="Achemine ExtraBold" pitchFamily="2" charset="0"/>
              </a:rPr>
              <a:t>Frequency Kernel</a:t>
            </a:r>
          </a:p>
        </p:txBody>
      </p:sp>
    </p:spTree>
    <p:extLst>
      <p:ext uri="{BB962C8B-B14F-4D97-AF65-F5344CB8AC3E}">
        <p14:creationId xmlns:p14="http://schemas.microsoft.com/office/powerpoint/2010/main" val="353918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Char char="•"/>
        <a:defRPr sz="426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Geneva" charset="0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Char char="–"/>
        <a:defRPr sz="2667">
          <a:solidFill>
            <a:schemeClr val="tx1"/>
          </a:solidFill>
          <a:latin typeface="+mn-lt"/>
          <a:ea typeface="Geneva" charset="0"/>
          <a:cs typeface="+mn-cs"/>
        </a:defRPr>
      </a:lvl4pPr>
      <a:lvl5pPr marL="2675400" indent="-23706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667">
          <a:solidFill>
            <a:schemeClr val="tx1"/>
          </a:solidFill>
          <a:latin typeface="+mn-lt"/>
          <a:ea typeface="Geneva" charset="0"/>
          <a:cs typeface="+mn-cs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9.png"/><Relationship Id="rId7" Type="http://schemas.openxmlformats.org/officeDocument/2006/relationships/image" Target="../media/image40.png"/><Relationship Id="rId12" Type="http://schemas.openxmlformats.org/officeDocument/2006/relationships/image" Target="../media/image180.png"/><Relationship Id="rId1" Type="http://schemas.openxmlformats.org/officeDocument/2006/relationships/slideLayout" Target="../slideLayouts/slideLayout31.xml"/><Relationship Id="rId11" Type="http://schemas.openxmlformats.org/officeDocument/2006/relationships/image" Target="../media/image170.png"/><Relationship Id="rId10" Type="http://schemas.openxmlformats.org/officeDocument/2006/relationships/image" Target="../media/image50.png"/><Relationship Id="rId9" Type="http://schemas.openxmlformats.org/officeDocument/2006/relationships/image" Target="../media/image48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duvenaud/cookbook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6.xml"/><Relationship Id="rId4" Type="http://schemas.openxmlformats.org/officeDocument/2006/relationships/hyperlink" Target="https://jmlr.csail.mit.edu/papers/v12/pedregosa11a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duvenaud/cookbook/" TargetMode="Externa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37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.aiaa.org/doi/10.2514/6.2023-25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0.png"/><Relationship Id="rId11" Type="http://schemas.openxmlformats.org/officeDocument/2006/relationships/image" Target="../media/image42.png"/><Relationship Id="rId5" Type="http://schemas.openxmlformats.org/officeDocument/2006/relationships/image" Target="../media/image340.png"/><Relationship Id="rId10" Type="http://schemas.openxmlformats.org/officeDocument/2006/relationships/image" Target="../media/image41.png"/><Relationship Id="rId4" Type="http://schemas.openxmlformats.org/officeDocument/2006/relationships/image" Target="../media/image331.png"/><Relationship Id="rId9" Type="http://schemas.openxmlformats.org/officeDocument/2006/relationships/image" Target="../media/image3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-48028" y="-27878"/>
            <a:ext cx="12293797" cy="1536665"/>
          </a:xfrm>
          <a:prstGeom prst="rect">
            <a:avLst/>
          </a:prstGeom>
          <a:solidFill>
            <a:srgbClr val="EBEBFF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/>
            <a:endParaRPr lang="fr-FR" sz="2400" dirty="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Sous-titre 2"/>
          <p:cNvSpPr txBox="1">
            <a:spLocks/>
          </p:cNvSpPr>
          <p:nvPr/>
        </p:nvSpPr>
        <p:spPr bwMode="auto">
          <a:xfrm>
            <a:off x="0" y="3790287"/>
            <a:ext cx="12192000" cy="39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603250" indent="-603250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8338" indent="-21748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5838" indent="-3159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60475" indent="-27463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524000" indent="-2635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447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019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591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163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04313" indent="-804313" algn="ctr" defTabSz="1206470">
              <a:lnSpc>
                <a:spcPct val="90000"/>
              </a:lnSpc>
              <a:spcBef>
                <a:spcPts val="587"/>
              </a:spcBef>
              <a:spcAft>
                <a:spcPts val="27"/>
              </a:spcAft>
              <a:defRPr/>
            </a:pPr>
            <a:r>
              <a:rPr lang="fr-FR" altLang="fr-FR" sz="2200" kern="0" dirty="0">
                <a:solidFill>
                  <a:srgbClr val="0070D6"/>
                </a:solidFill>
                <a:latin typeface="Arial"/>
              </a:rPr>
              <a:t>Nicolas GONEL</a:t>
            </a:r>
            <a:endParaRPr lang="fr-FR" altLang="fr-FR" sz="2200" i="1" kern="0" dirty="0">
              <a:solidFill>
                <a:srgbClr val="0070D6"/>
              </a:solidFill>
              <a:latin typeface="Arial"/>
            </a:endParaRPr>
          </a:p>
          <a:p>
            <a:pPr marL="804313" indent="-804313" algn="just" defTabSz="1206470">
              <a:lnSpc>
                <a:spcPct val="90000"/>
              </a:lnSpc>
              <a:spcBef>
                <a:spcPts val="587"/>
              </a:spcBef>
              <a:spcAft>
                <a:spcPts val="27"/>
              </a:spcAft>
              <a:defRPr/>
            </a:pPr>
            <a:endParaRPr lang="fr-FR" altLang="fr-FR" sz="2267" kern="0" dirty="0">
              <a:solidFill>
                <a:srgbClr val="004686"/>
              </a:solidFill>
              <a:latin typeface="Arial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38" y="94709"/>
            <a:ext cx="2172092" cy="131806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77" y="331662"/>
            <a:ext cx="3535776" cy="90070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" y="68628"/>
            <a:ext cx="1519283" cy="1304049"/>
          </a:xfrm>
          <a:prstGeom prst="rect">
            <a:avLst/>
          </a:prstGeom>
        </p:spPr>
      </p:pic>
      <p:sp>
        <p:nvSpPr>
          <p:cNvPr id="41" name="Titre 6"/>
          <p:cNvSpPr>
            <a:spLocks noGrp="1"/>
          </p:cNvSpPr>
          <p:nvPr>
            <p:ph type="ctrTitle"/>
          </p:nvPr>
        </p:nvSpPr>
        <p:spPr>
          <a:xfrm>
            <a:off x="0" y="1930884"/>
            <a:ext cx="12192000" cy="600472"/>
          </a:xfrm>
        </p:spPr>
        <p:txBody>
          <a:bodyPr>
            <a:normAutofit/>
          </a:bodyPr>
          <a:lstStyle/>
          <a:p>
            <a:pPr algn="ctr"/>
            <a:r>
              <a:rPr lang="en-US" sz="2400" b="1" kern="0" dirty="0">
                <a:solidFill>
                  <a:srgbClr val="0070D6"/>
                </a:solidFill>
                <a:latin typeface="Arial" charset="0"/>
                <a:ea typeface="ＭＳ Ｐゴシック" charset="0"/>
              </a:rPr>
              <a:t>Internship defense</a:t>
            </a:r>
            <a:endParaRPr lang="en-US" sz="3333" dirty="0"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343660"/>
            <a:ext cx="1219200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4313" lvl="0" indent="-804313" algn="ctr" defTabSz="1206470">
              <a:lnSpc>
                <a:spcPct val="90000"/>
              </a:lnSpc>
              <a:spcBef>
                <a:spcPts val="587"/>
              </a:spcBef>
              <a:spcAft>
                <a:spcPts val="27"/>
              </a:spcAft>
              <a:defRPr/>
            </a:pPr>
            <a:r>
              <a:rPr lang="fr-FR" altLang="fr-FR" sz="2100" b="1" i="1" kern="0" dirty="0">
                <a:solidFill>
                  <a:srgbClr val="00509A"/>
                </a:solidFill>
                <a:latin typeface="Arial"/>
              </a:rPr>
              <a:t>Sept, 09 2024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0247" y="5668176"/>
            <a:ext cx="723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err="1"/>
              <a:t>Supervisors</a:t>
            </a:r>
            <a:r>
              <a:rPr lang="fr-FR" b="1" dirty="0"/>
              <a:t>: </a:t>
            </a:r>
            <a:r>
              <a:rPr lang="fr-FR" dirty="0"/>
              <a:t>J. </a:t>
            </a:r>
            <a:r>
              <a:rPr lang="fr-FR" dirty="0" err="1"/>
              <a:t>Morlier</a:t>
            </a:r>
            <a:r>
              <a:rPr lang="fr-FR" dirty="0"/>
              <a:t> (ISAE-SUPAERO) and P. </a:t>
            </a:r>
            <a:r>
              <a:rPr lang="fr-FR" dirty="0" err="1"/>
              <a:t>Saves</a:t>
            </a:r>
            <a:r>
              <a:rPr lang="fr-FR" dirty="0"/>
              <a:t> (ONERA)</a:t>
            </a:r>
            <a:endParaRPr lang="fr-FR" sz="1000" dirty="0"/>
          </a:p>
        </p:txBody>
      </p:sp>
      <p:sp>
        <p:nvSpPr>
          <p:cNvPr id="9" name="Rectangle 8"/>
          <p:cNvSpPr/>
          <p:nvPr/>
        </p:nvSpPr>
        <p:spPr>
          <a:xfrm>
            <a:off x="0" y="2604252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>
                <a:solidFill>
                  <a:srgbClr val="00509A"/>
                </a:solidFill>
                <a:latin typeface="Arial" charset="0"/>
                <a:ea typeface="ＭＳ Ｐゴシック" charset="0"/>
                <a:cs typeface="+mj-cs"/>
              </a:rPr>
              <a:t>Open-source development of a frequency correlation kernel for metamodels.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re 1"/>
          <p:cNvSpPr>
            <a:spLocks noGrp="1"/>
          </p:cNvSpPr>
          <p:nvPr>
            <p:ph type="title"/>
          </p:nvPr>
        </p:nvSpPr>
        <p:spPr>
          <a:xfrm>
            <a:off x="355600" y="1"/>
            <a:ext cx="11717867" cy="1318684"/>
          </a:xfrm>
        </p:spPr>
        <p:txBody>
          <a:bodyPr/>
          <a:lstStyle/>
          <a:p>
            <a:r>
              <a:rPr lang="fr-FR" dirty="0"/>
              <a:t>Kernels for </a:t>
            </a:r>
            <a:r>
              <a:rPr lang="fr-FR" dirty="0" err="1"/>
              <a:t>Gaussian</a:t>
            </a:r>
            <a:r>
              <a:rPr lang="fr-FR" dirty="0"/>
              <a:t> process</a:t>
            </a:r>
            <a:endParaRPr lang="en-US" dirty="0"/>
          </a:p>
        </p:txBody>
      </p:sp>
      <p:sp>
        <p:nvSpPr>
          <p:cNvPr id="71" name="ZoneTexte 70"/>
          <p:cNvSpPr txBox="1"/>
          <p:nvPr/>
        </p:nvSpPr>
        <p:spPr>
          <a:xfrm>
            <a:off x="1895093" y="1187806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Exponential</a:t>
            </a:r>
            <a:r>
              <a:rPr lang="fr-FR" sz="2400" dirty="0"/>
              <a:t> </a:t>
            </a:r>
            <a:r>
              <a:rPr lang="fr-FR" sz="2400" dirty="0" err="1"/>
              <a:t>kernels</a:t>
            </a:r>
            <a:endParaRPr lang="en-US" sz="2400" dirty="0"/>
          </a:p>
        </p:txBody>
      </p:sp>
      <p:sp>
        <p:nvSpPr>
          <p:cNvPr id="89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9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34" name="ZoneTexte 33" descr=" 69"/>
          <p:cNvSpPr txBox="1"/>
          <p:nvPr/>
        </p:nvSpPr>
        <p:spPr>
          <a:xfrm>
            <a:off x="260879" y="6193976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D.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Krige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 statistical approach to some basic mine valuation problems on the Witwatersrand, 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1951, Journal of the Southern African Institute of Mining and Metallurgy.</a:t>
            </a:r>
          </a:p>
        </p:txBody>
      </p:sp>
      <p:sp>
        <p:nvSpPr>
          <p:cNvPr id="35" name="Rectangle à coins arrondis 39">
            <a:extLst>
              <a:ext uri="{FF2B5EF4-FFF2-40B4-BE49-F238E27FC236}">
                <a16:creationId xmlns:a16="http://schemas.microsoft.com/office/drawing/2014/main" id="{8B20EF02-A324-4218-8307-77281CD7F443}"/>
              </a:ext>
            </a:extLst>
          </p:cNvPr>
          <p:cNvSpPr/>
          <p:nvPr/>
        </p:nvSpPr>
        <p:spPr bwMode="auto">
          <a:xfrm>
            <a:off x="7833902" y="2486024"/>
            <a:ext cx="2928481" cy="1293495"/>
          </a:xfrm>
          <a:prstGeom prst="roundRect">
            <a:avLst/>
          </a:prstGeom>
          <a:noFill/>
          <a:ln w="28575" cap="flat" cmpd="sng" algn="ctr">
            <a:solidFill>
              <a:srgbClr val="333399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sz="2006" kern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49497CA-2969-464D-B183-BADFA1D6A85D}"/>
                  </a:ext>
                </a:extLst>
              </p:cNvPr>
              <p:cNvSpPr txBox="1"/>
              <p:nvPr/>
            </p:nvSpPr>
            <p:spPr>
              <a:xfrm>
                <a:off x="7841122" y="2257988"/>
                <a:ext cx="37686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its trend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its correlation kernel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49497CA-2969-464D-B183-BADFA1D6A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22" y="2257988"/>
                <a:ext cx="3768683" cy="1477328"/>
              </a:xfrm>
              <a:prstGeom prst="rect">
                <a:avLst/>
              </a:prstGeom>
              <a:blipFill>
                <a:blip r:embed="rId7"/>
                <a:stretch>
                  <a:fillRect l="-971" b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6978388" y="2002674"/>
            <a:ext cx="483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>
                <a:solidFill>
                  <a:schemeClr val="tx2"/>
                </a:solidFill>
              </a:rPr>
              <a:t>Gaussian process (GP) </a:t>
            </a:r>
            <a:r>
              <a:rPr lang="en-US" dirty="0">
                <a:solidFill>
                  <a:schemeClr val="tx2"/>
                </a:solidFill>
              </a:rPr>
              <a:t>is characterized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/>
              <p:nvPr/>
            </p:nvSpPr>
            <p:spPr>
              <a:xfrm>
                <a:off x="8073652" y="1191194"/>
                <a:ext cx="18692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00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fr-FR" sz="2000" b="1" i="1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1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000" b="1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000" b="1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1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200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52" y="1191194"/>
                <a:ext cx="1869230" cy="307777"/>
              </a:xfrm>
              <a:prstGeom prst="rect">
                <a:avLst/>
              </a:prstGeom>
              <a:blipFill>
                <a:blip r:embed="rId8"/>
                <a:stretch>
                  <a:fillRect r="-97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4574C5C8-B9B5-48BF-9D4C-9B77855B6EAD}"/>
                  </a:ext>
                </a:extLst>
              </p:cNvPr>
              <p:cNvSpPr txBox="1"/>
              <p:nvPr/>
            </p:nvSpPr>
            <p:spPr>
              <a:xfrm>
                <a:off x="10240780" y="1194775"/>
                <a:ext cx="9970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1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)∈</m:t>
                    </m:r>
                  </m:oMath>
                </a14:m>
                <a:r>
                  <a:rPr lang="fr-FR" sz="2000" dirty="0">
                    <a:solidFill>
                      <a:srgbClr val="40404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0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4574C5C8-B9B5-48BF-9D4C-9B77855B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780" y="1194775"/>
                <a:ext cx="997004" cy="307777"/>
              </a:xfrm>
              <a:prstGeom prst="rect">
                <a:avLst/>
              </a:prstGeom>
              <a:blipFill>
                <a:blip r:embed="rId9"/>
                <a:stretch>
                  <a:fillRect l="-12270" r="-797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/>
              <p:nvPr/>
            </p:nvSpPr>
            <p:spPr>
              <a:xfrm>
                <a:off x="8073652" y="1591888"/>
                <a:ext cx="12112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5A5A5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000" b="0" i="1">
                          <a:solidFill>
                            <a:srgbClr val="5A5A5A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5A5A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000" i="1" smtClean="0">
                                  <a:solidFill>
                                    <a:srgbClr val="5A5A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000" b="0" i="1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solidFill>
                                <a:srgbClr val="5A5A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000" dirty="0">
                  <a:solidFill>
                    <a:srgbClr val="5A5A5A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52" y="1591888"/>
                <a:ext cx="1211294" cy="307777"/>
              </a:xfrm>
              <a:prstGeom prst="rect">
                <a:avLst/>
              </a:prstGeom>
              <a:blipFill>
                <a:blip r:embed="rId10"/>
                <a:stretch>
                  <a:fillRect l="-402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DC8191C-9665-429B-81E3-AD77305DE5AE}"/>
              </a:ext>
            </a:extLst>
          </p:cNvPr>
          <p:cNvSpPr txBox="1"/>
          <p:nvPr/>
        </p:nvSpPr>
        <p:spPr>
          <a:xfrm>
            <a:off x="5776436" y="1899665"/>
            <a:ext cx="12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Absolute</a:t>
            </a:r>
            <a:r>
              <a:rPr lang="fr-FR" sz="1400" dirty="0"/>
              <a:t> </a:t>
            </a:r>
            <a:r>
              <a:rPr lang="fr-FR" sz="1400" dirty="0" err="1"/>
              <a:t>exponential</a:t>
            </a:r>
            <a:endParaRPr lang="fr-FR" sz="14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26464A8-50E5-4959-A968-9A7E6989956C}"/>
              </a:ext>
            </a:extLst>
          </p:cNvPr>
          <p:cNvSpPr txBox="1"/>
          <p:nvPr/>
        </p:nvSpPr>
        <p:spPr>
          <a:xfrm>
            <a:off x="5876400" y="2931665"/>
            <a:ext cx="111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Squared</a:t>
            </a:r>
            <a:r>
              <a:rPr lang="fr-FR" sz="1400" dirty="0"/>
              <a:t>  </a:t>
            </a:r>
            <a:r>
              <a:rPr lang="fr-FR" sz="1400" dirty="0" err="1"/>
              <a:t>Exponential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AA630A6-C3FD-4AFA-A6E2-FFF279091EC2}"/>
                  </a:ext>
                </a:extLst>
              </p:cNvPr>
              <p:cNvSpPr txBox="1"/>
              <p:nvPr/>
            </p:nvSpPr>
            <p:spPr>
              <a:xfrm>
                <a:off x="1067791" y="4837342"/>
                <a:ext cx="5575885" cy="924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⁡[−</m:t>
                          </m:r>
                          <m:sSubSup>
                            <m:sSub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  <m:r>
                                            <a:rPr lang="fr-FR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fr-FR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AA630A6-C3FD-4AFA-A6E2-FFF279091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1" y="4837342"/>
                <a:ext cx="5575885" cy="9244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EFDB45F-B940-4542-90A2-B93874AA8FA9}"/>
              </a:ext>
            </a:extLst>
          </p:cNvPr>
          <p:cNvSpPr txBox="1"/>
          <p:nvPr/>
        </p:nvSpPr>
        <p:spPr>
          <a:xfrm>
            <a:off x="526211" y="4338480"/>
            <a:ext cx="336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Kernel of </a:t>
            </a:r>
            <a:r>
              <a:rPr lang="fr-FR" dirty="0" err="1"/>
              <a:t>interest</a:t>
            </a:r>
            <a:r>
              <a:rPr lang="fr-FR" dirty="0"/>
              <a:t>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38CBE09-2E14-4776-BEB1-E2D8DF5BDE48}"/>
              </a:ext>
            </a:extLst>
          </p:cNvPr>
          <p:cNvSpPr txBox="1"/>
          <p:nvPr/>
        </p:nvSpPr>
        <p:spPr>
          <a:xfrm>
            <a:off x="6803624" y="5111096"/>
            <a:ext cx="1110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Periodic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677DB90-DDDF-41E8-BF24-B2F8F7A0C44E}"/>
                  </a:ext>
                </a:extLst>
              </p:cNvPr>
              <p:cNvSpPr txBox="1"/>
              <p:nvPr/>
            </p:nvSpPr>
            <p:spPr>
              <a:xfrm>
                <a:off x="8738164" y="5111096"/>
                <a:ext cx="13202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5A5A5A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2000" b="0" i="1">
                          <a:solidFill>
                            <a:srgbClr val="5A5A5A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5A5A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000" i="1" smtClean="0">
                                  <a:solidFill>
                                    <a:srgbClr val="5A5A5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000" b="0" i="1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solidFill>
                                        <a:srgbClr val="5A5A5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solidFill>
                                <a:srgbClr val="5A5A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000" b="0" i="1" smtClean="0">
                              <a:solidFill>
                                <a:srgbClr val="5A5A5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000" dirty="0">
                  <a:solidFill>
                    <a:srgbClr val="5A5A5A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677DB90-DDDF-41E8-BF24-B2F8F7A0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164" y="5111096"/>
                <a:ext cx="1320298" cy="307777"/>
              </a:xfrm>
              <a:prstGeom prst="rect">
                <a:avLst/>
              </a:prstGeom>
              <a:blipFill>
                <a:blip r:embed="rId12"/>
                <a:stretch>
                  <a:fillRect l="-3687" b="-137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589EF85-BBFF-4BD7-AF0A-C6F98037A0C1}"/>
                  </a:ext>
                </a:extLst>
              </p:cNvPr>
              <p:cNvSpPr txBox="1"/>
              <p:nvPr/>
            </p:nvSpPr>
            <p:spPr>
              <a:xfrm>
                <a:off x="1020513" y="2798903"/>
                <a:ext cx="4432175" cy="92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⁡[−</m:t>
                          </m:r>
                          <m:sSub>
                            <m:sSub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  <m:r>
                                    <a:rPr lang="fr-FR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2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6589EF85-BBFF-4BD7-AF0A-C6F98037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3" y="2798903"/>
                <a:ext cx="4432175" cy="924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3311A0B0-FAAF-4FE0-B157-3E8628AC65CD}"/>
                  </a:ext>
                </a:extLst>
              </p:cNvPr>
              <p:cNvSpPr txBox="1"/>
              <p:nvPr/>
            </p:nvSpPr>
            <p:spPr>
              <a:xfrm>
                <a:off x="1023516" y="1744526"/>
                <a:ext cx="4302845" cy="92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⁡[−</m:t>
                          </m:r>
                          <m:sSub>
                            <m:sSub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|]</m:t>
                          </m:r>
                        </m:e>
                      </m:nary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3311A0B0-FAAF-4FE0-B157-3E8628AC6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16" y="1744526"/>
                <a:ext cx="4302845" cy="924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8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0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65621" y="1160531"/>
            <a:ext cx="5918379" cy="4932566"/>
          </a:xfrm>
        </p:spPr>
        <p:txBody>
          <a:bodyPr/>
          <a:lstStyle/>
          <a:p>
            <a:pPr marL="0" indent="0" defTabSz="899770" fontAlgn="auto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fr-FR" sz="1500" dirty="0">
                <a:solidFill>
                  <a:srgbClr val="00509A"/>
                </a:solidFill>
                <a:cs typeface="Arial"/>
                <a:sym typeface="Arial"/>
              </a:rPr>
              <a:t>SMT 2.0 </a:t>
            </a:r>
            <a:r>
              <a:rPr lang="fr-FR" sz="1500" dirty="0" err="1">
                <a:solidFill>
                  <a:srgbClr val="00509A"/>
                </a:solidFill>
                <a:cs typeface="Arial"/>
                <a:sym typeface="Arial"/>
              </a:rPr>
              <a:t>features</a:t>
            </a:r>
            <a:r>
              <a:rPr lang="fr-FR" sz="1500" dirty="0">
                <a:solidFill>
                  <a:srgbClr val="00509A"/>
                </a:solidFill>
                <a:cs typeface="Arial"/>
                <a:sym typeface="Arial"/>
              </a:rPr>
              <a:t>:</a:t>
            </a:r>
            <a:endParaRPr lang="fr-FR" sz="1500" dirty="0">
              <a:solidFill>
                <a:srgbClr val="000000"/>
              </a:solidFill>
              <a:cs typeface="Arial"/>
              <a:sym typeface="Arial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Models</a:t>
            </a:r>
            <a:r>
              <a:rPr lang="fr-FR" sz="1500" dirty="0">
                <a:solidFill>
                  <a:schemeClr val="tx2"/>
                </a:solidFill>
              </a:rPr>
              <a:t> to </a:t>
            </a:r>
            <a:r>
              <a:rPr lang="fr-FR" sz="1500" dirty="0" err="1">
                <a:solidFill>
                  <a:schemeClr val="tx2"/>
                </a:solidFill>
              </a:rPr>
              <a:t>handle</a:t>
            </a: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>
                <a:solidFill>
                  <a:srgbClr val="00509A"/>
                </a:solidFill>
              </a:rPr>
              <a:t>a large </a:t>
            </a:r>
            <a:r>
              <a:rPr lang="fr-FR" sz="1500" dirty="0" err="1">
                <a:solidFill>
                  <a:srgbClr val="00509A"/>
                </a:solidFill>
              </a:rPr>
              <a:t>number</a:t>
            </a:r>
            <a:r>
              <a:rPr lang="fr-FR" sz="1500" dirty="0">
                <a:solidFill>
                  <a:srgbClr val="00509A"/>
                </a:solidFill>
              </a:rPr>
              <a:t> of design variables</a:t>
            </a:r>
            <a:r>
              <a:rPr lang="fr-FR" sz="1500" dirty="0">
                <a:solidFill>
                  <a:schemeClr val="accent1"/>
                </a:solidFill>
              </a:rPr>
              <a:t> </a:t>
            </a:r>
            <a:r>
              <a:rPr lang="fr-FR" sz="1500" dirty="0">
                <a:solidFill>
                  <a:schemeClr val="tx2"/>
                </a:solidFill>
              </a:rPr>
              <a:t>(</a:t>
            </a:r>
            <a:r>
              <a:rPr lang="fr-FR" sz="1500" dirty="0"/>
              <a:t>KPLS</a:t>
            </a:r>
            <a:r>
              <a:rPr lang="fr-FR" sz="1500" dirty="0">
                <a:solidFill>
                  <a:schemeClr val="tx2"/>
                </a:solidFill>
              </a:rPr>
              <a:t> – KPLSK – MGP): </a:t>
            </a:r>
            <a:r>
              <a:rPr lang="fr-FR" sz="1500" dirty="0" err="1">
                <a:solidFill>
                  <a:srgbClr val="00B853"/>
                </a:solidFill>
              </a:rPr>
              <a:t>automatic</a:t>
            </a:r>
            <a:r>
              <a:rPr lang="fr-FR" sz="1500" dirty="0">
                <a:solidFill>
                  <a:srgbClr val="00B853"/>
                </a:solidFill>
              </a:rPr>
              <a:t> </a:t>
            </a:r>
            <a:r>
              <a:rPr lang="fr-FR" sz="1500" dirty="0" err="1">
                <a:solidFill>
                  <a:srgbClr val="00B853"/>
                </a:solidFill>
              </a:rPr>
              <a:t>number</a:t>
            </a:r>
            <a:r>
              <a:rPr lang="fr-FR" sz="1500" dirty="0">
                <a:solidFill>
                  <a:srgbClr val="00B853"/>
                </a:solidFill>
              </a:rPr>
              <a:t> of components</a:t>
            </a:r>
            <a:r>
              <a:rPr lang="fr-FR" sz="1500" dirty="0">
                <a:solidFill>
                  <a:schemeClr val="tx2"/>
                </a:solidFill>
              </a:rPr>
              <a:t>  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2"/>
                </a:solidFill>
              </a:rPr>
              <a:t> Mixture of experts to </a:t>
            </a:r>
            <a:r>
              <a:rPr lang="fr-FR" sz="1500" dirty="0" err="1">
                <a:solidFill>
                  <a:srgbClr val="00509A"/>
                </a:solidFill>
              </a:rPr>
              <a:t>handle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 err="1">
                <a:solidFill>
                  <a:srgbClr val="00509A"/>
                </a:solidFill>
              </a:rPr>
              <a:t>heterogeneous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 err="1">
                <a:solidFill>
                  <a:srgbClr val="00509A"/>
                </a:solidFill>
              </a:rPr>
              <a:t>functions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/>
              <a:t>(MOE)</a:t>
            </a:r>
            <a:endParaRPr lang="fr-FR" sz="15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Different</a:t>
            </a:r>
            <a:r>
              <a:rPr lang="fr-FR" sz="1500" dirty="0">
                <a:solidFill>
                  <a:schemeClr val="tx2"/>
                </a:solidFill>
              </a:rPr>
              <a:t> covariance </a:t>
            </a:r>
            <a:r>
              <a:rPr lang="fr-FR" sz="1500" dirty="0" err="1">
                <a:solidFill>
                  <a:schemeClr val="tx2"/>
                </a:solidFill>
              </a:rPr>
              <a:t>kernels</a:t>
            </a: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added</a:t>
            </a:r>
            <a:endParaRPr lang="fr-FR" sz="15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/>
              <a:t> </a:t>
            </a:r>
            <a:r>
              <a:rPr lang="fr-FR" sz="1500" dirty="0">
                <a:solidFill>
                  <a:srgbClr val="00509A"/>
                </a:solidFill>
              </a:rPr>
              <a:t>Multi-</a:t>
            </a:r>
            <a:r>
              <a:rPr lang="fr-FR" sz="1500" dirty="0" err="1">
                <a:solidFill>
                  <a:srgbClr val="00509A"/>
                </a:solidFill>
              </a:rPr>
              <a:t>fidelity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 err="1">
                <a:solidFill>
                  <a:srgbClr val="00509A"/>
                </a:solidFill>
              </a:rPr>
              <a:t>models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>
                <a:solidFill>
                  <a:schemeClr val="tx2"/>
                </a:solidFill>
              </a:rPr>
              <a:t>(MFK – MFKPLS – MFKPLSK)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/>
              <a:t> </a:t>
            </a:r>
            <a:r>
              <a:rPr lang="fr-FR" sz="1500" dirty="0">
                <a:solidFill>
                  <a:srgbClr val="00509A"/>
                </a:solidFill>
              </a:rPr>
              <a:t>Noisy </a:t>
            </a:r>
            <a:r>
              <a:rPr lang="fr-FR" sz="1500" dirty="0" err="1">
                <a:solidFill>
                  <a:srgbClr val="00509A"/>
                </a:solidFill>
              </a:rPr>
              <a:t>kriging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>
                <a:solidFill>
                  <a:schemeClr val="tx2"/>
                </a:solidFill>
              </a:rPr>
              <a:t>to </a:t>
            </a:r>
            <a:r>
              <a:rPr lang="fr-FR" sz="1500" dirty="0" err="1">
                <a:solidFill>
                  <a:schemeClr val="tx2"/>
                </a:solidFill>
              </a:rPr>
              <a:t>handle</a:t>
            </a: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uncertainties</a:t>
            </a:r>
            <a:r>
              <a:rPr lang="fr-FR" sz="1500" dirty="0">
                <a:solidFill>
                  <a:schemeClr val="tx2"/>
                </a:solidFill>
              </a:rPr>
              <a:t> on data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Kriging</a:t>
            </a: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models</a:t>
            </a:r>
            <a:r>
              <a:rPr lang="fr-FR" sz="1500" dirty="0">
                <a:solidFill>
                  <a:schemeClr val="tx2"/>
                </a:solidFill>
              </a:rPr>
              <a:t> for </a:t>
            </a:r>
            <a:r>
              <a:rPr lang="fr-FR" sz="1500" b="1" dirty="0">
                <a:solidFill>
                  <a:srgbClr val="00B853"/>
                </a:solidFill>
              </a:rPr>
              <a:t>mixed variables</a:t>
            </a:r>
            <a:r>
              <a:rPr lang="fr-FR" sz="1500" dirty="0">
                <a:solidFill>
                  <a:schemeClr val="tx2"/>
                </a:solidFill>
              </a:rPr>
              <a:t> (</a:t>
            </a:r>
            <a:r>
              <a:rPr lang="fr-FR" sz="1500" dirty="0" err="1">
                <a:solidFill>
                  <a:schemeClr val="tx2"/>
                </a:solidFill>
              </a:rPr>
              <a:t>continuous</a:t>
            </a:r>
            <a:r>
              <a:rPr lang="fr-FR" sz="1500" dirty="0">
                <a:solidFill>
                  <a:schemeClr val="tx2"/>
                </a:solidFill>
              </a:rPr>
              <a:t>, </a:t>
            </a:r>
            <a:r>
              <a:rPr lang="fr-FR" sz="1500" dirty="0" err="1">
                <a:solidFill>
                  <a:schemeClr val="tx2"/>
                </a:solidFill>
              </a:rPr>
              <a:t>discrete</a:t>
            </a:r>
            <a:r>
              <a:rPr lang="fr-FR" sz="1500" dirty="0">
                <a:solidFill>
                  <a:schemeClr val="tx2"/>
                </a:solidFill>
              </a:rPr>
              <a:t>, </a:t>
            </a:r>
            <a:r>
              <a:rPr lang="fr-FR" sz="1500" dirty="0" err="1">
                <a:solidFill>
                  <a:schemeClr val="tx2"/>
                </a:solidFill>
              </a:rPr>
              <a:t>categorical</a:t>
            </a:r>
            <a:r>
              <a:rPr lang="fr-FR" sz="1500" dirty="0">
                <a:solidFill>
                  <a:schemeClr val="tx2"/>
                </a:solidFill>
              </a:rPr>
              <a:t>) &amp; </a:t>
            </a:r>
            <a:r>
              <a:rPr lang="fr-FR" sz="1500" dirty="0" err="1">
                <a:solidFill>
                  <a:srgbClr val="00509A"/>
                </a:solidFill>
              </a:rPr>
              <a:t>associated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 err="1">
                <a:solidFill>
                  <a:srgbClr val="00509A"/>
                </a:solidFill>
              </a:rPr>
              <a:t>kernels</a:t>
            </a:r>
            <a:r>
              <a:rPr lang="fr-FR" sz="1500" dirty="0">
                <a:solidFill>
                  <a:srgbClr val="00509A"/>
                </a:solidFill>
              </a:rPr>
              <a:t>, </a:t>
            </a:r>
            <a:r>
              <a:rPr lang="fr-FR" sz="1500" dirty="0" err="1">
                <a:solidFill>
                  <a:srgbClr val="00509A"/>
                </a:solidFill>
              </a:rPr>
              <a:t>sampling</a:t>
            </a:r>
            <a:r>
              <a:rPr lang="fr-FR" sz="1500" dirty="0">
                <a:solidFill>
                  <a:srgbClr val="00509A"/>
                </a:solidFill>
              </a:rPr>
              <a:t> and </a:t>
            </a:r>
            <a:r>
              <a:rPr lang="fr-FR" sz="1500" dirty="0" err="1">
                <a:solidFill>
                  <a:srgbClr val="00509A"/>
                </a:solidFill>
              </a:rPr>
              <a:t>optimization</a:t>
            </a:r>
            <a:endParaRPr lang="fr-FR" sz="15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Kriging</a:t>
            </a:r>
            <a:r>
              <a:rPr lang="fr-FR" sz="1500" dirty="0">
                <a:solidFill>
                  <a:schemeClr val="tx2"/>
                </a:solidFill>
              </a:rPr>
              <a:t> </a:t>
            </a:r>
            <a:r>
              <a:rPr lang="fr-FR" sz="1500" dirty="0" err="1">
                <a:solidFill>
                  <a:schemeClr val="tx2"/>
                </a:solidFill>
              </a:rPr>
              <a:t>models</a:t>
            </a:r>
            <a:r>
              <a:rPr lang="fr-FR" sz="1500" dirty="0">
                <a:solidFill>
                  <a:schemeClr val="tx2"/>
                </a:solidFill>
              </a:rPr>
              <a:t> for</a:t>
            </a:r>
            <a:r>
              <a:rPr lang="fr-FR" sz="15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500" b="1" dirty="0" err="1">
                <a:solidFill>
                  <a:srgbClr val="00B853"/>
                </a:solidFill>
              </a:rPr>
              <a:t>hierarchical</a:t>
            </a:r>
            <a:r>
              <a:rPr lang="fr-FR" sz="1500" b="1" dirty="0">
                <a:solidFill>
                  <a:srgbClr val="00B853"/>
                </a:solidFill>
              </a:rPr>
              <a:t> variables</a:t>
            </a:r>
            <a:r>
              <a:rPr lang="fr-FR" sz="1500" dirty="0">
                <a:solidFill>
                  <a:schemeClr val="tx2"/>
                </a:solidFill>
              </a:rPr>
              <a:t> (</a:t>
            </a:r>
            <a:r>
              <a:rPr lang="fr-FR" sz="1500" dirty="0" err="1">
                <a:solidFill>
                  <a:schemeClr val="tx2"/>
                </a:solidFill>
              </a:rPr>
              <a:t>meta</a:t>
            </a:r>
            <a:r>
              <a:rPr lang="fr-FR" sz="1500" dirty="0">
                <a:solidFill>
                  <a:schemeClr val="tx2"/>
                </a:solidFill>
              </a:rPr>
              <a:t>, </a:t>
            </a:r>
            <a:r>
              <a:rPr lang="fr-FR" sz="1500" dirty="0" err="1">
                <a:solidFill>
                  <a:schemeClr val="tx2"/>
                </a:solidFill>
              </a:rPr>
              <a:t>neutral</a:t>
            </a:r>
            <a:r>
              <a:rPr lang="fr-FR" sz="1500" dirty="0">
                <a:solidFill>
                  <a:schemeClr val="tx2"/>
                </a:solidFill>
              </a:rPr>
              <a:t>, </a:t>
            </a:r>
            <a:r>
              <a:rPr lang="fr-FR" sz="1500" dirty="0" err="1">
                <a:solidFill>
                  <a:schemeClr val="tx2"/>
                </a:solidFill>
              </a:rPr>
              <a:t>decreed</a:t>
            </a:r>
            <a:r>
              <a:rPr lang="fr-FR" sz="1500" dirty="0">
                <a:solidFill>
                  <a:schemeClr val="tx2"/>
                </a:solidFill>
              </a:rPr>
              <a:t>) &amp; </a:t>
            </a:r>
            <a:r>
              <a:rPr lang="fr-FR" sz="1500" dirty="0" err="1">
                <a:solidFill>
                  <a:srgbClr val="00509A"/>
                </a:solidFill>
              </a:rPr>
              <a:t>associated</a:t>
            </a:r>
            <a:r>
              <a:rPr lang="fr-FR" sz="1500" dirty="0">
                <a:solidFill>
                  <a:srgbClr val="00509A"/>
                </a:solidFill>
              </a:rPr>
              <a:t> </a:t>
            </a:r>
            <a:r>
              <a:rPr lang="fr-FR" sz="1500" dirty="0" err="1">
                <a:solidFill>
                  <a:srgbClr val="00509A"/>
                </a:solidFill>
              </a:rPr>
              <a:t>kernels</a:t>
            </a:r>
            <a:r>
              <a:rPr lang="fr-FR" sz="1500" dirty="0">
                <a:solidFill>
                  <a:srgbClr val="00509A"/>
                </a:solidFill>
              </a:rPr>
              <a:t>, </a:t>
            </a:r>
            <a:r>
              <a:rPr lang="fr-FR" sz="1500" dirty="0" err="1">
                <a:solidFill>
                  <a:srgbClr val="00509A"/>
                </a:solidFill>
              </a:rPr>
              <a:t>sampling</a:t>
            </a:r>
            <a:r>
              <a:rPr lang="fr-FR" sz="1500" dirty="0">
                <a:solidFill>
                  <a:srgbClr val="00509A"/>
                </a:solidFill>
              </a:rPr>
              <a:t> and </a:t>
            </a:r>
            <a:r>
              <a:rPr lang="fr-FR" sz="1500" dirty="0" err="1">
                <a:solidFill>
                  <a:srgbClr val="00509A"/>
                </a:solidFill>
              </a:rPr>
              <a:t>optimization</a:t>
            </a:r>
            <a:endParaRPr lang="fr-FR" sz="1500" dirty="0">
              <a:solidFill>
                <a:srgbClr val="00509A"/>
              </a:solidFill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500" dirty="0" err="1">
                <a:solidFill>
                  <a:srgbClr val="00B853"/>
                </a:solidFill>
                <a:cs typeface="Arial"/>
                <a:sym typeface="Arial"/>
              </a:rPr>
              <a:t>Benchmarking</a:t>
            </a:r>
            <a:r>
              <a:rPr lang="fr-FR" sz="1500" dirty="0">
                <a:solidFill>
                  <a:srgbClr val="00B853"/>
                </a:solidFill>
                <a:cs typeface="Arial"/>
                <a:sym typeface="Arial"/>
              </a:rPr>
              <a:t> </a:t>
            </a:r>
            <a:r>
              <a:rPr lang="fr-FR" sz="1500" dirty="0" err="1">
                <a:solidFill>
                  <a:srgbClr val="00B853"/>
                </a:solidFill>
                <a:cs typeface="Arial"/>
                <a:sym typeface="Arial"/>
              </a:rPr>
              <a:t>problems</a:t>
            </a:r>
            <a:endParaRPr lang="fr-FR" sz="1500" dirty="0">
              <a:solidFill>
                <a:srgbClr val="00B853"/>
              </a:solidFill>
              <a:cs typeface="Arial"/>
              <a:sym typeface="Arial"/>
            </a:endParaRPr>
          </a:p>
          <a:p>
            <a:pPr marL="0" lvl="6" indent="0" defTabSz="89977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None/>
            </a:pPr>
            <a:r>
              <a:rPr lang="fr-FR" sz="1500" dirty="0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</a:t>
            </a:r>
            <a:r>
              <a:rPr lang="fr-FR" sz="1500" dirty="0">
                <a:solidFill>
                  <a:schemeClr val="accent2"/>
                </a:solidFill>
                <a:cs typeface="Arial"/>
                <a:sym typeface="Wingdings" panose="05000000000000000000" pitchFamily="2" charset="2"/>
              </a:rPr>
              <a:t>  </a:t>
            </a:r>
            <a:r>
              <a:rPr lang="fr-FR" sz="1500" dirty="0" err="1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Included</a:t>
            </a:r>
            <a:r>
              <a:rPr lang="fr-FR" sz="1500" dirty="0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 </a:t>
            </a:r>
            <a:r>
              <a:rPr lang="fr-FR" sz="1500" dirty="0" err="1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some</a:t>
            </a:r>
            <a:r>
              <a:rPr lang="fr-FR" sz="1500" dirty="0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 </a:t>
            </a:r>
            <a:r>
              <a:rPr lang="fr-FR" sz="1500" dirty="0" err="1">
                <a:solidFill>
                  <a:srgbClr val="00B853"/>
                </a:solidFill>
                <a:cs typeface="Arial"/>
                <a:sym typeface="Wingdings" panose="05000000000000000000" pitchFamily="2" charset="2"/>
              </a:rPr>
              <a:t>Jupyter</a:t>
            </a:r>
            <a:r>
              <a:rPr lang="fr-FR" sz="1500" dirty="0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 </a:t>
            </a:r>
            <a:r>
              <a:rPr lang="fr-FR" sz="1500" dirty="0">
                <a:solidFill>
                  <a:srgbClr val="00B853"/>
                </a:solidFill>
                <a:cs typeface="Arial"/>
                <a:sym typeface="Wingdings" panose="05000000000000000000" pitchFamily="2" charset="2"/>
              </a:rPr>
              <a:t>notebooks</a:t>
            </a:r>
            <a:r>
              <a:rPr lang="fr-FR" sz="1500" dirty="0">
                <a:solidFill>
                  <a:srgbClr val="00509A"/>
                </a:solidFill>
                <a:cs typeface="Arial"/>
                <a:sym typeface="Wingdings" panose="05000000000000000000" pitchFamily="2" charset="2"/>
              </a:rPr>
              <a:t> &amp; </a:t>
            </a:r>
            <a:r>
              <a:rPr lang="fr-FR" sz="1500" dirty="0">
                <a:solidFill>
                  <a:srgbClr val="00B853"/>
                </a:solidFill>
                <a:cs typeface="Arial"/>
                <a:sym typeface="Wingdings" panose="05000000000000000000" pitchFamily="2" charset="2"/>
              </a:rPr>
              <a:t>documentation</a:t>
            </a:r>
            <a:endParaRPr lang="fr-FR" sz="1500" dirty="0">
              <a:solidFill>
                <a:srgbClr val="00B853"/>
              </a:solidFill>
              <a:cs typeface="Arial"/>
              <a:sym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32261" y="5326827"/>
            <a:ext cx="2595833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89977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fr-FR" sz="1600" b="1" kern="0" dirty="0">
                <a:solidFill>
                  <a:srgbClr val="002060"/>
                </a:solidFill>
                <a:latin typeface="Arial"/>
                <a:sym typeface="Arial"/>
              </a:rPr>
              <a:t>github.com/</a:t>
            </a:r>
            <a:r>
              <a:rPr lang="fr-FR" sz="1600" b="1" kern="0" dirty="0" err="1">
                <a:solidFill>
                  <a:srgbClr val="002060"/>
                </a:solidFill>
                <a:latin typeface="Arial"/>
                <a:sym typeface="Arial"/>
              </a:rPr>
              <a:t>SMTorg</a:t>
            </a:r>
            <a:r>
              <a:rPr lang="fr-FR" sz="1600" b="1" kern="0" dirty="0">
                <a:solidFill>
                  <a:srgbClr val="002060"/>
                </a:solidFill>
                <a:latin typeface="Arial"/>
                <a:sym typeface="Arial"/>
              </a:rPr>
              <a:t>/</a:t>
            </a:r>
            <a:r>
              <a:rPr lang="fr-FR" sz="1600" b="1" kern="0" dirty="0" err="1">
                <a:solidFill>
                  <a:srgbClr val="002060"/>
                </a:solidFill>
                <a:latin typeface="Arial"/>
                <a:sym typeface="Arial"/>
              </a:rPr>
              <a:t>smt</a:t>
            </a:r>
            <a:endParaRPr lang="en-US" sz="1600" b="1" kern="0" dirty="0">
              <a:solidFill>
                <a:srgbClr val="002060"/>
              </a:solidFill>
              <a:latin typeface="Arial"/>
              <a:sym typeface="Arial"/>
            </a:endParaRPr>
          </a:p>
        </p:txBody>
      </p:sp>
      <p:pic>
        <p:nvPicPr>
          <p:cNvPr id="15" name="Picture 2" descr="The Python Logo | Python Software Found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6" b="28400"/>
          <a:stretch/>
        </p:blipFill>
        <p:spPr bwMode="auto">
          <a:xfrm>
            <a:off x="9913357" y="404254"/>
            <a:ext cx="1874382" cy="5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336" y="5182801"/>
            <a:ext cx="782403" cy="91029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776FEA4-996E-411E-B66E-1622308C5B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0407" y="875189"/>
            <a:ext cx="2899539" cy="144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10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02" y="4297114"/>
            <a:ext cx="831147" cy="83114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" r="72371" b="19639"/>
          <a:stretch/>
        </p:blipFill>
        <p:spPr>
          <a:xfrm>
            <a:off x="1308570" y="4348627"/>
            <a:ext cx="2581779" cy="72812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9" r="44064"/>
          <a:stretch/>
        </p:blipFill>
        <p:spPr>
          <a:xfrm>
            <a:off x="1570793" y="3135834"/>
            <a:ext cx="3128208" cy="128376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0" t="1731" b="19775"/>
          <a:stretch/>
        </p:blipFill>
        <p:spPr>
          <a:xfrm>
            <a:off x="944189" y="2356866"/>
            <a:ext cx="4371980" cy="8499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58977-4735-45E4-A021-96DEB834DA57}"/>
              </a:ext>
            </a:extLst>
          </p:cNvPr>
          <p:cNvSpPr/>
          <p:nvPr/>
        </p:nvSpPr>
        <p:spPr>
          <a:xfrm>
            <a:off x="279399" y="6199927"/>
            <a:ext cx="8776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P. Saves, R.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Lafage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N.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Bartoli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Y.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Diouane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J.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Bussemaker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T. Lefebvre, J. Hwang, J.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Morlier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J. Martins,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SMT 2.0: A Surrogate Modeling Toolbox with a focus on Hierarchical and Mixed Variables Gaussian Processes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2024, Advances in Engineering Software.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258977-4735-45E4-A021-96DEB834DA57}"/>
              </a:ext>
            </a:extLst>
          </p:cNvPr>
          <p:cNvSpPr/>
          <p:nvPr/>
        </p:nvSpPr>
        <p:spPr>
          <a:xfrm>
            <a:off x="281940" y="6528956"/>
            <a:ext cx="87741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9770">
              <a:buClr>
                <a:srgbClr val="000000"/>
              </a:buClr>
              <a:defRPr/>
            </a:pP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M.-A.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Bouhlel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J. Hwang, N.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Bartoli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R.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Lafage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J.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Morlier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J. Martins,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A Python surrogate modeling framework with derivatives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  <a:sym typeface="Arial"/>
              </a:rPr>
              <a:t>, 2019, Advances in Engineering Software.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55601" y="-17251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dirty="0">
                <a:cs typeface="Arial"/>
                <a:sym typeface="Arial"/>
              </a:rPr>
              <a:t>Open-source </a:t>
            </a:r>
            <a:r>
              <a:rPr lang="fr-FR" dirty="0" err="1">
                <a:cs typeface="Arial"/>
                <a:sym typeface="Arial"/>
              </a:rPr>
              <a:t>toolbox</a:t>
            </a:r>
            <a:r>
              <a:rPr lang="fr-FR" dirty="0">
                <a:cs typeface="Arial"/>
                <a:sym typeface="Arial"/>
              </a:rPr>
              <a:t> for </a:t>
            </a:r>
            <a:r>
              <a:rPr lang="fr-FR" dirty="0" err="1">
                <a:cs typeface="Arial"/>
                <a:sym typeface="Arial"/>
              </a:rPr>
              <a:t>surrogate</a:t>
            </a:r>
            <a:r>
              <a:rPr lang="fr-FR" dirty="0">
                <a:cs typeface="Arial"/>
                <a:sym typeface="Arial"/>
              </a:rPr>
              <a:t> </a:t>
            </a:r>
            <a:r>
              <a:rPr lang="fr-FR" dirty="0" err="1">
                <a:cs typeface="Arial"/>
                <a:sym typeface="Arial"/>
              </a:rPr>
              <a:t>models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357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592095" cy="2077489"/>
          </a:xfrm>
          <a:prstGeom prst="homePlate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64415" y="2054790"/>
            <a:ext cx="2770424" cy="2077571"/>
            <a:chOff x="7785464" y="3505409"/>
            <a:chExt cx="4185647" cy="2391824"/>
          </a:xfrm>
          <a:solidFill>
            <a:srgbClr val="DDEFF1"/>
          </a:solidFill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11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0417" y="2070646"/>
            <a:ext cx="1700213" cy="7921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432957" y="2754625"/>
            <a:ext cx="3559175" cy="7032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51486" y="2725400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2005007" y="2067470"/>
            <a:ext cx="3206362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658615" y="2067470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041321" y="2725400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270965" y="2057020"/>
            <a:ext cx="3121865" cy="2077572"/>
          </a:xfrm>
          <a:prstGeom prst="chevron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5765774" y="2069906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358042" y="2754625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33800" y="207840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05</a:t>
            </a:r>
          </a:p>
        </p:txBody>
      </p:sp>
      <p:sp>
        <p:nvSpPr>
          <p:cNvPr id="5" name="Chevron 41">
            <a:extLst>
              <a:ext uri="{FF2B5EF4-FFF2-40B4-BE49-F238E27FC236}">
                <a16:creationId xmlns:a16="http://schemas.microsoft.com/office/drawing/2014/main" id="{483382CA-D6B4-DB14-169F-922AA8636573}"/>
              </a:ext>
            </a:extLst>
          </p:cNvPr>
          <p:cNvSpPr/>
          <p:nvPr/>
        </p:nvSpPr>
        <p:spPr bwMode="auto">
          <a:xfrm>
            <a:off x="6532721" y="2049480"/>
            <a:ext cx="3278451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E039D4F7-13A6-3E33-F632-AC61F0263F0F}"/>
              </a:ext>
            </a:extLst>
          </p:cNvPr>
          <p:cNvSpPr txBox="1">
            <a:spLocks/>
          </p:cNvSpPr>
          <p:nvPr/>
        </p:nvSpPr>
        <p:spPr bwMode="auto">
          <a:xfrm>
            <a:off x="8196611" y="209033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7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10752EB0-95AB-DB08-6057-7551318E7F00}"/>
              </a:ext>
            </a:extLst>
          </p:cNvPr>
          <p:cNvSpPr txBox="1">
            <a:spLocks/>
          </p:cNvSpPr>
          <p:nvPr/>
        </p:nvSpPr>
        <p:spPr bwMode="auto">
          <a:xfrm>
            <a:off x="6788879" y="2775051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57227610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12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19" name="Rectangle 18" descr=" 27">
            <a:extLst>
              <a:ext uri="{FF2B5EF4-FFF2-40B4-BE49-F238E27FC236}">
                <a16:creationId xmlns:a16="http://schemas.microsoft.com/office/drawing/2014/main" id="{00E11313-2714-4945-9538-5AEA99E37C78}"/>
              </a:ext>
            </a:extLst>
          </p:cNvPr>
          <p:cNvSpPr/>
          <p:nvPr/>
        </p:nvSpPr>
        <p:spPr>
          <a:xfrm>
            <a:off x="467424" y="1094049"/>
            <a:ext cx="10311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Simple dataset:  Mauna Loa CO2 concentration measurements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F9F169-61C5-47A1-86FB-941E1E9F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45" y="1418207"/>
            <a:ext cx="5220957" cy="39157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7EDB1E-7854-4956-9B3C-7F0B5037B24F}"/>
              </a:ext>
            </a:extLst>
          </p:cNvPr>
          <p:cNvSpPr txBox="1"/>
          <p:nvPr/>
        </p:nvSpPr>
        <p:spPr>
          <a:xfrm>
            <a:off x="3251715" y="5439793"/>
            <a:ext cx="91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Goal: </a:t>
            </a:r>
            <a:r>
              <a:rPr lang="fr-FR" dirty="0" err="1"/>
              <a:t>Interpolate</a:t>
            </a:r>
            <a:r>
              <a:rPr lang="fr-FR" dirty="0"/>
              <a:t> data </a:t>
            </a:r>
            <a:r>
              <a:rPr lang="fr-FR" dirty="0" err="1"/>
              <a:t>correctly</a:t>
            </a:r>
            <a:r>
              <a:rPr lang="fr-FR" dirty="0"/>
              <a:t> and use </a:t>
            </a:r>
            <a:r>
              <a:rPr lang="fr-FR" dirty="0" err="1"/>
              <a:t>periodicity</a:t>
            </a:r>
            <a:r>
              <a:rPr lang="fr-FR" dirty="0"/>
              <a:t> to </a:t>
            </a:r>
            <a:r>
              <a:rPr lang="fr-FR" dirty="0" err="1"/>
              <a:t>extrapolate</a:t>
            </a:r>
            <a:endParaRPr lang="fr-FR" dirty="0"/>
          </a:p>
        </p:txBody>
      </p:sp>
      <p:sp>
        <p:nvSpPr>
          <p:cNvPr id="24" name="ZoneTexte 23" descr=" 69">
            <a:extLst>
              <a:ext uri="{FF2B5EF4-FFF2-40B4-BE49-F238E27FC236}">
                <a16:creationId xmlns:a16="http://schemas.microsoft.com/office/drawing/2014/main" id="{4A267951-F9D0-4061-A5FD-CB3D1C3E75F2}"/>
              </a:ext>
            </a:extLst>
          </p:cNvPr>
          <p:cNvSpPr txBox="1"/>
          <p:nvPr/>
        </p:nvSpPr>
        <p:spPr>
          <a:xfrm>
            <a:off x="260880" y="6193976"/>
            <a:ext cx="8624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Rasmussen, Carl Edward. “Gaussian processes in machine learning.” Summer school on machine learning. Springer, Berlin, Heidelberg, 2003.</a:t>
            </a:r>
          </a:p>
          <a:p>
            <a:r>
              <a:rPr lang="en-US" sz="800" dirty="0"/>
              <a:t>Keeling, C. D., </a:t>
            </a:r>
            <a:r>
              <a:rPr lang="en-US" sz="800" dirty="0" err="1"/>
              <a:t>Bacastow</a:t>
            </a:r>
            <a:r>
              <a:rPr lang="en-US" sz="800" dirty="0"/>
              <a:t>, R. B., Bainbridge, A. E., </a:t>
            </a:r>
            <a:r>
              <a:rPr lang="en-US" sz="800" dirty="0" err="1"/>
              <a:t>Ekdahl</a:t>
            </a:r>
            <a:r>
              <a:rPr lang="en-US" sz="800" dirty="0"/>
              <a:t> Jr, C. A., Guenther, P. R., Waterman, L. S., &amp; Chin, J. F. (1976). Atmospheric carbon dioxide variations at Mauna Loa observatory, Hawaii. Tellus, 28(6), 538-551.</a:t>
            </a:r>
          </a:p>
          <a:p>
            <a:r>
              <a:rPr lang="en-US" sz="800" dirty="0"/>
              <a:t>Beck, E.-G. (2008). 50 Years of Continuous Measurement of CO2 on Mauna Loa. </a:t>
            </a:r>
            <a:r>
              <a:rPr lang="en-US" sz="800" i="1" dirty="0"/>
              <a:t>Energy &amp; Environment</a:t>
            </a:r>
            <a:r>
              <a:rPr lang="en-US" sz="800" dirty="0"/>
              <a:t>,</a:t>
            </a:r>
          </a:p>
        </p:txBody>
      </p:sp>
      <p:sp>
        <p:nvSpPr>
          <p:cNvPr id="26" name="Flèche : angle droit 25">
            <a:extLst>
              <a:ext uri="{FF2B5EF4-FFF2-40B4-BE49-F238E27FC236}">
                <a16:creationId xmlns:a16="http://schemas.microsoft.com/office/drawing/2014/main" id="{76409DF3-C0A2-408F-A7A1-FDCF8F375109}"/>
              </a:ext>
            </a:extLst>
          </p:cNvPr>
          <p:cNvSpPr/>
          <p:nvPr/>
        </p:nvSpPr>
        <p:spPr bwMode="auto">
          <a:xfrm rot="5400000">
            <a:off x="2033013" y="4734494"/>
            <a:ext cx="402673" cy="1601535"/>
          </a:xfrm>
          <a:prstGeom prst="bentUpArrow">
            <a:avLst>
              <a:gd name="adj1" fmla="val 29167"/>
              <a:gd name="adj2" fmla="val 25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F793D2E-B295-7E88-0DF5-A94E1B7C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9" t="38047" r="33402" b="20968"/>
          <a:stretch/>
        </p:blipFill>
        <p:spPr>
          <a:xfrm>
            <a:off x="3712205" y="1730585"/>
            <a:ext cx="4141636" cy="3586278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0244195-7E99-46C9-AC69-E5EDC6E9D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6074405" y="3023210"/>
            <a:ext cx="37386" cy="168848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02772C9-1A96-422F-BA0A-A45403D31C7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11791" y="3023209"/>
            <a:ext cx="37623" cy="144545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B98C3FF-5938-405F-A10E-67123480C6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61100" y="2872440"/>
            <a:ext cx="30080" cy="184107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D28EABB-43CD-4786-B3A8-42F11B59C46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91180" y="2872439"/>
            <a:ext cx="33420" cy="200943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E5C4339F-883B-4FD5-9FE9-B700763E706F}"/>
              </a:ext>
            </a:extLst>
          </p:cNvPr>
          <p:cNvCxnSpPr>
            <a:cxnSpLocks/>
          </p:cNvCxnSpPr>
          <p:nvPr/>
        </p:nvCxnSpPr>
        <p:spPr bwMode="auto">
          <a:xfrm>
            <a:off x="6154420" y="3445518"/>
            <a:ext cx="25965" cy="197662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063A216-94C1-4B4C-AE10-6F0D4E503734}"/>
              </a:ext>
            </a:extLst>
          </p:cNvPr>
          <p:cNvCxnSpPr>
            <a:cxnSpLocks/>
          </p:cNvCxnSpPr>
          <p:nvPr/>
        </p:nvCxnSpPr>
        <p:spPr bwMode="auto">
          <a:xfrm flipH="1">
            <a:off x="6184430" y="3446780"/>
            <a:ext cx="20390" cy="194019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7B4A41D0-417A-4483-B970-5216E599E1B0}"/>
              </a:ext>
            </a:extLst>
          </p:cNvPr>
          <p:cNvSpPr/>
          <p:nvPr/>
        </p:nvSpPr>
        <p:spPr bwMode="auto">
          <a:xfrm>
            <a:off x="4922521" y="3865880"/>
            <a:ext cx="205739" cy="627380"/>
          </a:xfrm>
          <a:custGeom>
            <a:avLst/>
            <a:gdLst>
              <a:gd name="connsiteX0" fmla="*/ 0 w 97631"/>
              <a:gd name="connsiteY0" fmla="*/ 109430 h 283554"/>
              <a:gd name="connsiteX1" fmla="*/ 26193 w 97631"/>
              <a:gd name="connsiteY1" fmla="*/ 7036 h 283554"/>
              <a:gd name="connsiteX2" fmla="*/ 59531 w 97631"/>
              <a:gd name="connsiteY2" fmla="*/ 283261 h 283554"/>
              <a:gd name="connsiteX3" fmla="*/ 97631 w 97631"/>
              <a:gd name="connsiteY3" fmla="*/ 57043 h 28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31" h="283554">
                <a:moveTo>
                  <a:pt x="0" y="109430"/>
                </a:moveTo>
                <a:cubicBezTo>
                  <a:pt x="8135" y="43747"/>
                  <a:pt x="16271" y="-21936"/>
                  <a:pt x="26193" y="7036"/>
                </a:cubicBezTo>
                <a:cubicBezTo>
                  <a:pt x="36115" y="36008"/>
                  <a:pt x="47625" y="274927"/>
                  <a:pt x="59531" y="283261"/>
                </a:cubicBezTo>
                <a:cubicBezTo>
                  <a:pt x="71437" y="291596"/>
                  <a:pt x="91678" y="120146"/>
                  <a:pt x="97631" y="57043"/>
                </a:cubicBezTo>
              </a:path>
            </a:pathLst>
          </a:cu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11AA1A6-8E72-445E-A772-D2EAB5118DE2}"/>
              </a:ext>
            </a:extLst>
          </p:cNvPr>
          <p:cNvCxnSpPr>
            <a:cxnSpLocks/>
          </p:cNvCxnSpPr>
          <p:nvPr/>
        </p:nvCxnSpPr>
        <p:spPr bwMode="auto">
          <a:xfrm flipV="1">
            <a:off x="4114800" y="2224159"/>
            <a:ext cx="3597275" cy="263673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1F6085E-82D8-99A6-6B73-96E92ACD966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94744" y="3177195"/>
            <a:ext cx="37386" cy="168848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657078F-6635-2C75-6861-01E1B4C47D3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34468" y="3177195"/>
            <a:ext cx="37623" cy="144545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2D7E448-BEA3-9FF1-CF20-51C3D50BFC60}"/>
              </a:ext>
            </a:extLst>
          </p:cNvPr>
          <p:cNvCxnSpPr>
            <a:cxnSpLocks/>
          </p:cNvCxnSpPr>
          <p:nvPr/>
        </p:nvCxnSpPr>
        <p:spPr bwMode="auto">
          <a:xfrm>
            <a:off x="5968281" y="3639537"/>
            <a:ext cx="25965" cy="197662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D4AE986-178F-FFD2-5667-7B43E9A1823A}"/>
              </a:ext>
            </a:extLst>
          </p:cNvPr>
          <p:cNvCxnSpPr>
            <a:cxnSpLocks/>
          </p:cNvCxnSpPr>
          <p:nvPr/>
        </p:nvCxnSpPr>
        <p:spPr bwMode="auto">
          <a:xfrm flipH="1">
            <a:off x="5998291" y="3640799"/>
            <a:ext cx="20390" cy="194019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05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13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19" name="Rectangle 18" descr=" 27">
            <a:extLst>
              <a:ext uri="{FF2B5EF4-FFF2-40B4-BE49-F238E27FC236}">
                <a16:creationId xmlns:a16="http://schemas.microsoft.com/office/drawing/2014/main" id="{00E11313-2714-4945-9538-5AEA99E37C78}"/>
              </a:ext>
            </a:extLst>
          </p:cNvPr>
          <p:cNvSpPr/>
          <p:nvPr/>
        </p:nvSpPr>
        <p:spPr>
          <a:xfrm>
            <a:off x="372533" y="1192619"/>
            <a:ext cx="10311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Prediction with complex kernel (from </a:t>
            </a:r>
            <a:r>
              <a:rPr lang="en-US" sz="2000" dirty="0" err="1"/>
              <a:t>scikit</a:t>
            </a:r>
            <a:r>
              <a:rPr lang="en-US" sz="2000" dirty="0"/>
              <a:t>-learn) </a:t>
            </a:r>
          </a:p>
          <a:p>
            <a:r>
              <a:rPr lang="en-US" sz="2000" dirty="0"/>
              <a:t>     </a:t>
            </a:r>
            <a:r>
              <a:rPr lang="en-US" sz="1400" dirty="0"/>
              <a:t>squared exponential + squared exponential * periodic kernel + rational quadratic + squared exponential +</a:t>
            </a:r>
            <a:r>
              <a:rPr lang="en-US" sz="1400" dirty="0" err="1"/>
              <a:t>whitenoise</a:t>
            </a:r>
            <a:r>
              <a:rPr lang="en-US" sz="2000" dirty="0"/>
              <a:t> 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7EDB1E-7854-4956-9B3C-7F0B5037B24F}"/>
              </a:ext>
            </a:extLst>
          </p:cNvPr>
          <p:cNvSpPr txBox="1"/>
          <p:nvPr/>
        </p:nvSpPr>
        <p:spPr>
          <a:xfrm>
            <a:off x="3937917" y="5480715"/>
            <a:ext cx="43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Good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and extrapolation </a:t>
            </a:r>
            <a:r>
              <a:rPr lang="en-US" dirty="0">
                <a:solidFill>
                  <a:srgbClr val="00B853"/>
                </a:solidFill>
              </a:rPr>
              <a:t>✓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2D17B-773B-4239-937F-2ED0FABE1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44" y="1820581"/>
            <a:ext cx="4316169" cy="352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6C9C8B-BCC5-4E8F-A033-9B959144AC24}"/>
              </a:ext>
            </a:extLst>
          </p:cNvPr>
          <p:cNvSpPr/>
          <p:nvPr/>
        </p:nvSpPr>
        <p:spPr>
          <a:xfrm>
            <a:off x="355600" y="6277918"/>
            <a:ext cx="6580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D. </a:t>
            </a:r>
            <a:r>
              <a:rPr lang="fr-FR" sz="800" dirty="0" err="1"/>
              <a:t>Duvenaud</a:t>
            </a:r>
            <a:r>
              <a:rPr lang="fr-FR" sz="800" dirty="0"/>
              <a:t> (2014). "The Kernel </a:t>
            </a:r>
            <a:r>
              <a:rPr lang="fr-FR" sz="800" dirty="0" err="1"/>
              <a:t>Cookbook</a:t>
            </a:r>
            <a:r>
              <a:rPr lang="fr-FR" sz="800" dirty="0"/>
              <a:t>: </a:t>
            </a:r>
            <a:r>
              <a:rPr lang="fr-FR" sz="800" dirty="0" err="1"/>
              <a:t>Advice</a:t>
            </a:r>
            <a:r>
              <a:rPr lang="fr-FR" sz="800" dirty="0"/>
              <a:t> on Covariance </a:t>
            </a:r>
            <a:r>
              <a:rPr lang="fr-FR" sz="800" dirty="0" err="1"/>
              <a:t>functions</a:t>
            </a:r>
            <a:r>
              <a:rPr lang="fr-FR" sz="800" dirty="0"/>
              <a:t>".  </a:t>
            </a:r>
            <a:r>
              <a:rPr lang="fr-FR" sz="800" dirty="0">
                <a:hlinkClick r:id="rId3"/>
              </a:rPr>
              <a:t>https://www.cs.toronto.edu/~duvenaud/cookbook/</a:t>
            </a:r>
            <a:endParaRPr lang="fr-FR" sz="800" dirty="0"/>
          </a:p>
          <a:p>
            <a:endParaRPr lang="fr-FR" sz="800" dirty="0">
              <a:hlinkClick r:id="rId4"/>
            </a:endParaRPr>
          </a:p>
          <a:p>
            <a:r>
              <a:rPr lang="fr-FR" sz="800" dirty="0" err="1">
                <a:hlinkClick r:id="rId4"/>
              </a:rPr>
              <a:t>Scikit-learn</a:t>
            </a:r>
            <a:r>
              <a:rPr lang="fr-FR" sz="800" dirty="0">
                <a:hlinkClick r:id="rId4"/>
              </a:rPr>
              <a:t>: Machine Learning in Python</a:t>
            </a:r>
            <a:r>
              <a:rPr lang="fr-FR" sz="800" dirty="0"/>
              <a:t>, </a:t>
            </a:r>
            <a:r>
              <a:rPr lang="fr-FR" sz="800" dirty="0" err="1"/>
              <a:t>Pedregosa</a:t>
            </a:r>
            <a:r>
              <a:rPr lang="fr-FR" sz="800" dirty="0"/>
              <a:t> </a:t>
            </a:r>
            <a:r>
              <a:rPr lang="fr-FR" sz="800" i="1" dirty="0"/>
              <a:t>et al.</a:t>
            </a:r>
            <a:r>
              <a:rPr lang="fr-FR" sz="800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060116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14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19" name="Rectangle 18" descr=" 27">
            <a:extLst>
              <a:ext uri="{FF2B5EF4-FFF2-40B4-BE49-F238E27FC236}">
                <a16:creationId xmlns:a16="http://schemas.microsoft.com/office/drawing/2014/main" id="{00E11313-2714-4945-9538-5AEA99E37C78}"/>
              </a:ext>
            </a:extLst>
          </p:cNvPr>
          <p:cNvSpPr/>
          <p:nvPr/>
        </p:nvSpPr>
        <p:spPr>
          <a:xfrm>
            <a:off x="372533" y="1192619"/>
            <a:ext cx="10311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Prediction with periodic kernel</a:t>
            </a:r>
          </a:p>
          <a:p>
            <a:r>
              <a:rPr lang="en-US" sz="2000" dirty="0"/>
              <a:t>     </a:t>
            </a:r>
            <a:r>
              <a:rPr lang="en-US" sz="1400" dirty="0"/>
              <a:t>periodic kernel</a:t>
            </a:r>
            <a:r>
              <a:rPr lang="en-US" sz="2000" dirty="0"/>
              <a:t> 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7EDB1E-7854-4956-9B3C-7F0B5037B24F}"/>
              </a:ext>
            </a:extLst>
          </p:cNvPr>
          <p:cNvSpPr txBox="1"/>
          <p:nvPr/>
        </p:nvSpPr>
        <p:spPr>
          <a:xfrm>
            <a:off x="3701799" y="5480715"/>
            <a:ext cx="478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>
                <a:solidFill>
                  <a:srgbClr val="00B050"/>
                </a:solidFill>
              </a:rPr>
              <a:t>Good</a:t>
            </a:r>
            <a:r>
              <a:rPr lang="fr-FR" dirty="0"/>
              <a:t> » extrapolation but </a:t>
            </a:r>
            <a:r>
              <a:rPr lang="fr-FR" dirty="0" err="1">
                <a:solidFill>
                  <a:srgbClr val="FF0000"/>
                </a:solidFill>
              </a:rPr>
              <a:t>poor</a:t>
            </a:r>
            <a:r>
              <a:rPr lang="fr-FR" dirty="0"/>
              <a:t> interpolation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3595F1-81DD-4034-9A82-2347D9140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70" y="1666541"/>
            <a:ext cx="5085565" cy="38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706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15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7" name="Rectangle 6" descr=" 27">
            <a:extLst>
              <a:ext uri="{FF2B5EF4-FFF2-40B4-BE49-F238E27FC236}">
                <a16:creationId xmlns:a16="http://schemas.microsoft.com/office/drawing/2014/main" id="{78839152-FB2C-41ED-9ABE-439869087093}"/>
              </a:ext>
            </a:extLst>
          </p:cNvPr>
          <p:cNvSpPr/>
          <p:nvPr/>
        </p:nvSpPr>
        <p:spPr>
          <a:xfrm>
            <a:off x="372533" y="1378625"/>
            <a:ext cx="10311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/>
              <a:t>To solve </a:t>
            </a:r>
            <a:r>
              <a:rPr lang="fr-FR" sz="2000" dirty="0" err="1"/>
              <a:t>this</a:t>
            </a:r>
            <a:r>
              <a:rPr lang="fr-FR" sz="2000" dirty="0"/>
              <a:t> issue: New architecture for kernels in SMT</a:t>
            </a:r>
            <a:endParaRPr lang="en-US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DD0E21-E294-43FC-A699-A8ABE438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77" y="1778735"/>
            <a:ext cx="8108243" cy="3703263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6DE740C-ED0D-D89A-E732-1845085FE7E7}"/>
              </a:ext>
            </a:extLst>
          </p:cNvPr>
          <p:cNvCxnSpPr/>
          <p:nvPr/>
        </p:nvCxnSpPr>
        <p:spPr bwMode="auto">
          <a:xfrm flipH="1" flipV="1">
            <a:off x="3115056" y="2072640"/>
            <a:ext cx="1450848" cy="85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B3EDE04-2E8D-B93E-0A78-E66A0F878CCD}"/>
              </a:ext>
            </a:extLst>
          </p:cNvPr>
          <p:cNvCxnSpPr/>
          <p:nvPr/>
        </p:nvCxnSpPr>
        <p:spPr bwMode="auto">
          <a:xfrm flipH="1" flipV="1">
            <a:off x="3115056" y="2072640"/>
            <a:ext cx="1450848" cy="182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06168F3-0282-3E6E-C4A7-9EE6B000E00E}"/>
              </a:ext>
            </a:extLst>
          </p:cNvPr>
          <p:cNvSpPr txBox="1"/>
          <p:nvPr/>
        </p:nvSpPr>
        <p:spPr>
          <a:xfrm>
            <a:off x="2165580" y="1963401"/>
            <a:ext cx="949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kernel1+kernel2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FC3D836-76E8-D200-F867-0DBA28718E5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15056" y="2374945"/>
            <a:ext cx="1402080" cy="81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CF61CE5-A9C5-885E-FFD0-C3FFEF95E0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15056" y="2364759"/>
            <a:ext cx="1402080" cy="1933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926CC21-125A-890F-A397-E4FBCE389C9B}"/>
              </a:ext>
            </a:extLst>
          </p:cNvPr>
          <p:cNvSpPr txBox="1"/>
          <p:nvPr/>
        </p:nvSpPr>
        <p:spPr>
          <a:xfrm>
            <a:off x="2165580" y="2267223"/>
            <a:ext cx="949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kernel1*kernel2</a:t>
            </a:r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006EACE6-2260-E5E1-F516-2C8CA006B1F6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968240" y="2157984"/>
            <a:ext cx="3249168" cy="2529840"/>
          </a:xfrm>
          <a:prstGeom prst="curvedConnector3">
            <a:avLst>
              <a:gd name="adj1" fmla="val -844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C9D83B95-EA57-0B93-CAE4-EC0327424BA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968239" y="2415817"/>
            <a:ext cx="4699266" cy="2292869"/>
          </a:xfrm>
          <a:prstGeom prst="curvedConnector3">
            <a:avLst>
              <a:gd name="adj1" fmla="val -981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7231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592095" cy="2077489"/>
          </a:xfrm>
          <a:prstGeom prst="homePlate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64415" y="2054790"/>
            <a:ext cx="2770424" cy="2077571"/>
            <a:chOff x="7785464" y="3505409"/>
            <a:chExt cx="4185647" cy="2391824"/>
          </a:xfrm>
          <a:solidFill>
            <a:srgbClr val="DDEFF1"/>
          </a:solidFill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16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0417" y="2070646"/>
            <a:ext cx="1700213" cy="7921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432957" y="2754625"/>
            <a:ext cx="3559175" cy="7032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51486" y="2725400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2005007" y="2067470"/>
            <a:ext cx="3206362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658615" y="2067470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041321" y="2725400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270965" y="2057020"/>
            <a:ext cx="3121865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5765774" y="2069906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358042" y="2754625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33800" y="207840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05</a:t>
            </a:r>
          </a:p>
        </p:txBody>
      </p:sp>
      <p:sp>
        <p:nvSpPr>
          <p:cNvPr id="5" name="Chevron 41">
            <a:extLst>
              <a:ext uri="{FF2B5EF4-FFF2-40B4-BE49-F238E27FC236}">
                <a16:creationId xmlns:a16="http://schemas.microsoft.com/office/drawing/2014/main" id="{483382CA-D6B4-DB14-169F-922AA8636573}"/>
              </a:ext>
            </a:extLst>
          </p:cNvPr>
          <p:cNvSpPr/>
          <p:nvPr/>
        </p:nvSpPr>
        <p:spPr bwMode="auto">
          <a:xfrm>
            <a:off x="6532721" y="2049480"/>
            <a:ext cx="3278451" cy="2077572"/>
          </a:xfrm>
          <a:prstGeom prst="chevron">
            <a:avLst/>
          </a:prstGeom>
          <a:solidFill>
            <a:srgbClr val="BBE0E3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E039D4F7-13A6-3E33-F632-AC61F0263F0F}"/>
              </a:ext>
            </a:extLst>
          </p:cNvPr>
          <p:cNvSpPr txBox="1">
            <a:spLocks/>
          </p:cNvSpPr>
          <p:nvPr/>
        </p:nvSpPr>
        <p:spPr bwMode="auto">
          <a:xfrm>
            <a:off x="8196611" y="209033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7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10752EB0-95AB-DB08-6057-7551318E7F00}"/>
              </a:ext>
            </a:extLst>
          </p:cNvPr>
          <p:cNvSpPr txBox="1">
            <a:spLocks/>
          </p:cNvSpPr>
          <p:nvPr/>
        </p:nvSpPr>
        <p:spPr bwMode="auto">
          <a:xfrm>
            <a:off x="6788879" y="2775051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24731800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17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CF0D93A-F99C-4135-952E-8B247804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64" y="1757530"/>
            <a:ext cx="5047498" cy="37764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B82B147-06CE-4A05-863F-C7692D4F031C}"/>
              </a:ext>
            </a:extLst>
          </p:cNvPr>
          <p:cNvSpPr txBox="1"/>
          <p:nvPr/>
        </p:nvSpPr>
        <p:spPr>
          <a:xfrm>
            <a:off x="372533" y="1323991"/>
            <a:ext cx="535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Kernel =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r>
              <a:rPr lang="fr-FR" dirty="0"/>
              <a:t>*</a:t>
            </a:r>
            <a:r>
              <a:rPr lang="fr-FR" dirty="0" err="1"/>
              <a:t>periodic</a:t>
            </a:r>
            <a:r>
              <a:rPr lang="fr-FR" dirty="0"/>
              <a:t> kernel +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5FE8696-DB26-4D2C-881B-C9BECF38E57B}"/>
              </a:ext>
            </a:extLst>
          </p:cNvPr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Validation (</a:t>
            </a:r>
            <a:r>
              <a:rPr lang="fr-FR" kern="0" dirty="0" err="1">
                <a:cs typeface="Arial"/>
                <a:sym typeface="Arial"/>
              </a:rPr>
              <a:t>Mauna</a:t>
            </a:r>
            <a:r>
              <a:rPr lang="fr-FR" kern="0" dirty="0">
                <a:cs typeface="Arial"/>
                <a:sym typeface="Arial"/>
              </a:rPr>
              <a:t> Loa observation)</a:t>
            </a:r>
            <a:endParaRPr lang="en-US" kern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B3338A-2864-10C2-1969-994DD9D1DF38}"/>
              </a:ext>
            </a:extLst>
          </p:cNvPr>
          <p:cNvSpPr txBox="1"/>
          <p:nvPr/>
        </p:nvSpPr>
        <p:spPr>
          <a:xfrm>
            <a:off x="3972388" y="5480715"/>
            <a:ext cx="478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poor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extrapolation and interpolation</a:t>
            </a:r>
          </a:p>
        </p:txBody>
      </p:sp>
    </p:spTree>
    <p:extLst>
      <p:ext uri="{BB962C8B-B14F-4D97-AF65-F5344CB8AC3E}">
        <p14:creationId xmlns:p14="http://schemas.microsoft.com/office/powerpoint/2010/main" val="4152827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D9B1A10D-985C-4B28-89D7-D1434A87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4" y="1761740"/>
            <a:ext cx="5047498" cy="3776479"/>
          </a:xfrm>
          <a:prstGeom prst="rect">
            <a:avLst/>
          </a:prstGeom>
        </p:spPr>
      </p:pic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18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316193-6A05-49FD-8E1E-6DCF3EBC33C0}"/>
              </a:ext>
            </a:extLst>
          </p:cNvPr>
          <p:cNvSpPr txBox="1"/>
          <p:nvPr/>
        </p:nvSpPr>
        <p:spPr>
          <a:xfrm>
            <a:off x="372533" y="1072530"/>
            <a:ext cx="535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Kernel =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r>
              <a:rPr lang="fr-FR" dirty="0"/>
              <a:t>*</a:t>
            </a:r>
            <a:r>
              <a:rPr lang="fr-FR" dirty="0" err="1"/>
              <a:t>periodic</a:t>
            </a:r>
            <a:r>
              <a:rPr lang="fr-FR" dirty="0"/>
              <a:t> kernel +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r>
              <a:rPr lang="fr-FR" dirty="0"/>
              <a:t> + rational </a:t>
            </a:r>
            <a:r>
              <a:rPr lang="fr-FR" dirty="0" err="1"/>
              <a:t>quadratic</a:t>
            </a:r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6CC111D-42D8-4CBF-A02D-7507C48ACAAB}"/>
              </a:ext>
            </a:extLst>
          </p:cNvPr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Validation (</a:t>
            </a:r>
            <a:r>
              <a:rPr lang="fr-FR" kern="0" dirty="0" err="1">
                <a:cs typeface="Arial"/>
                <a:sym typeface="Arial"/>
              </a:rPr>
              <a:t>Mauna</a:t>
            </a:r>
            <a:r>
              <a:rPr lang="fr-FR" kern="0" dirty="0">
                <a:cs typeface="Arial"/>
                <a:sym typeface="Arial"/>
              </a:rPr>
              <a:t> Loa observation)</a:t>
            </a:r>
            <a:endParaRPr lang="en-US" kern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82F5CA-4480-4130-BF41-3A7EF6DE829B}"/>
              </a:ext>
            </a:extLst>
          </p:cNvPr>
          <p:cNvSpPr txBox="1"/>
          <p:nvPr/>
        </p:nvSpPr>
        <p:spPr>
          <a:xfrm>
            <a:off x="2293620" y="5478780"/>
            <a:ext cx="642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as </a:t>
            </a:r>
            <a:r>
              <a:rPr lang="fr-FR" dirty="0" err="1"/>
              <a:t>scikit-learn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simpler</a:t>
            </a:r>
            <a:r>
              <a:rPr lang="fr-FR" dirty="0"/>
              <a:t> kernel.</a:t>
            </a:r>
          </a:p>
          <a:p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and good extrapolation.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8C3373-419E-44BA-BFC5-C66685B71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28" y="1702301"/>
            <a:ext cx="5047498" cy="37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656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623703" cy="2077489"/>
          </a:xfrm>
          <a:prstGeom prst="homePlate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64415" y="2054790"/>
            <a:ext cx="2770424" cy="2077571"/>
            <a:chOff x="7785464" y="3505409"/>
            <a:chExt cx="4185647" cy="2391824"/>
          </a:xfrm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solidFill>
              <a:schemeClr val="accent1"/>
            </a:solidFill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03" y="2078402"/>
            <a:ext cx="1700400" cy="79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-163188" y="2790840"/>
            <a:ext cx="35596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51486" y="2725400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1931709" y="2067639"/>
            <a:ext cx="3126101" cy="2077572"/>
          </a:xfrm>
          <a:prstGeom prst="chevron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3601555" y="2080525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010484" y="2725400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113341" y="2057020"/>
            <a:ext cx="3510533" cy="2077572"/>
          </a:xfrm>
          <a:prstGeom prst="chevron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6278962" y="2069906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287963" y="2790840"/>
            <a:ext cx="3419118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33800" y="207840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4" name="Chevron 41">
            <a:extLst>
              <a:ext uri="{FF2B5EF4-FFF2-40B4-BE49-F238E27FC236}">
                <a16:creationId xmlns:a16="http://schemas.microsoft.com/office/drawing/2014/main" id="{2D06DC49-A267-BAE2-8EC7-83E6359C3508}"/>
              </a:ext>
            </a:extLst>
          </p:cNvPr>
          <p:cNvSpPr/>
          <p:nvPr/>
        </p:nvSpPr>
        <p:spPr bwMode="auto">
          <a:xfrm>
            <a:off x="6645524" y="2060099"/>
            <a:ext cx="3278451" cy="2077572"/>
          </a:xfrm>
          <a:prstGeom prst="chevron">
            <a:avLst/>
          </a:prstGeom>
          <a:solidFill>
            <a:srgbClr val="BBE0E3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5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834B2B7F-2B18-7917-1A05-86B71B817975}"/>
              </a:ext>
            </a:extLst>
          </p:cNvPr>
          <p:cNvSpPr txBox="1">
            <a:spLocks/>
          </p:cNvSpPr>
          <p:nvPr/>
        </p:nvSpPr>
        <p:spPr bwMode="auto">
          <a:xfrm>
            <a:off x="8309414" y="2100951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6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B4A4A747-A2B6-8F2A-A418-232D38FC9E1D}"/>
              </a:ext>
            </a:extLst>
          </p:cNvPr>
          <p:cNvSpPr txBox="1">
            <a:spLocks/>
          </p:cNvSpPr>
          <p:nvPr/>
        </p:nvSpPr>
        <p:spPr bwMode="auto">
          <a:xfrm>
            <a:off x="6901682" y="2785670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9050667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19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BB34C192-32E2-4439-AF1B-764BA2679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41148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D7C0A7D-6A77-4CF0-BE0B-E967138E094C}"/>
              </a:ext>
            </a:extLst>
          </p:cNvPr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Validation (international </a:t>
            </a:r>
            <a:r>
              <a:rPr lang="fr-FR" kern="0" dirty="0" err="1">
                <a:cs typeface="Arial"/>
                <a:sym typeface="Arial"/>
              </a:rPr>
              <a:t>airline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passengers</a:t>
            </a:r>
            <a:r>
              <a:rPr lang="fr-FR" kern="0" dirty="0">
                <a:cs typeface="Arial"/>
                <a:sym typeface="Arial"/>
              </a:rPr>
              <a:t>)</a:t>
            </a:r>
            <a:endParaRPr lang="en-US" kern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691DE8-FA9C-4493-3CB4-EB4708E80F49}"/>
              </a:ext>
            </a:extLst>
          </p:cNvPr>
          <p:cNvSpPr txBox="1"/>
          <p:nvPr/>
        </p:nvSpPr>
        <p:spPr>
          <a:xfrm>
            <a:off x="647700" y="1127760"/>
            <a:ext cx="387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International </a:t>
            </a:r>
            <a:r>
              <a:rPr lang="fr-FR" dirty="0" err="1"/>
              <a:t>airline</a:t>
            </a:r>
            <a:r>
              <a:rPr lang="fr-FR" dirty="0"/>
              <a:t> </a:t>
            </a:r>
            <a:r>
              <a:rPr lang="fr-FR" dirty="0" err="1"/>
              <a:t>passengers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790486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20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03F4845E-C8A4-42F5-8404-F1C11063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41148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F584E3A-E2A7-4D73-990C-F2F0B2529CBD}"/>
              </a:ext>
            </a:extLst>
          </p:cNvPr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Validation (international </a:t>
            </a:r>
            <a:r>
              <a:rPr lang="fr-FR" kern="0" dirty="0" err="1">
                <a:cs typeface="Arial"/>
                <a:sym typeface="Arial"/>
              </a:rPr>
              <a:t>airline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passengers</a:t>
            </a:r>
            <a:r>
              <a:rPr lang="fr-FR" kern="0" dirty="0">
                <a:cs typeface="Arial"/>
                <a:sym typeface="Arial"/>
              </a:rPr>
              <a:t>)</a:t>
            </a:r>
            <a:endParaRPr lang="en-US" kern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5A6848-C76E-4535-5C73-C8DDB719F439}"/>
              </a:ext>
            </a:extLst>
          </p:cNvPr>
          <p:cNvSpPr txBox="1"/>
          <p:nvPr/>
        </p:nvSpPr>
        <p:spPr>
          <a:xfrm>
            <a:off x="372533" y="1072530"/>
            <a:ext cx="535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Kernel =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r>
              <a:rPr lang="fr-FR" dirty="0"/>
              <a:t>*</a:t>
            </a:r>
            <a:r>
              <a:rPr lang="fr-FR" dirty="0" err="1"/>
              <a:t>periodic</a:t>
            </a:r>
            <a:r>
              <a:rPr lang="fr-FR" dirty="0"/>
              <a:t> kernel +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exponential</a:t>
            </a:r>
            <a:r>
              <a:rPr lang="fr-FR" dirty="0"/>
              <a:t> + rational </a:t>
            </a:r>
            <a:r>
              <a:rPr lang="fr-FR" dirty="0" err="1"/>
              <a:t>quadratic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166631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21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Validation (international </a:t>
            </a:r>
            <a:r>
              <a:rPr lang="fr-FR" kern="0" dirty="0" err="1">
                <a:cs typeface="Arial"/>
                <a:sym typeface="Arial"/>
              </a:rPr>
              <a:t>airline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passengers</a:t>
            </a:r>
            <a:r>
              <a:rPr lang="fr-FR" kern="0" dirty="0">
                <a:cs typeface="Arial"/>
                <a:sym typeface="Arial"/>
              </a:rPr>
              <a:t>)</a:t>
            </a:r>
            <a:endParaRPr lang="en-US" kern="0" dirty="0"/>
          </a:p>
        </p:txBody>
      </p:sp>
      <p:sp>
        <p:nvSpPr>
          <p:cNvPr id="24" name="ZoneTexte 23" descr=" 69">
            <a:extLst>
              <a:ext uri="{FF2B5EF4-FFF2-40B4-BE49-F238E27FC236}">
                <a16:creationId xmlns:a16="http://schemas.microsoft.com/office/drawing/2014/main" id="{4A267951-F9D0-4061-A5FD-CB3D1C3E75F2}"/>
              </a:ext>
            </a:extLst>
          </p:cNvPr>
          <p:cNvSpPr txBox="1"/>
          <p:nvPr/>
        </p:nvSpPr>
        <p:spPr>
          <a:xfrm>
            <a:off x="260880" y="6193976"/>
            <a:ext cx="8624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(1) A. Wilson and R. Adams. “Gaussian process kernels for pattern discovery and extrapolation”, International Conference on Machine Learning (2013)</a:t>
            </a:r>
          </a:p>
        </p:txBody>
      </p:sp>
      <p:pic>
        <p:nvPicPr>
          <p:cNvPr id="34" name="Espace réservé du contenu 5">
            <a:extLst>
              <a:ext uri="{FF2B5EF4-FFF2-40B4-BE49-F238E27FC236}">
                <a16:creationId xmlns:a16="http://schemas.microsoft.com/office/drawing/2014/main" id="{FDC9ABA6-9927-4216-91B7-B8225D3E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6" y="987445"/>
            <a:ext cx="5462074" cy="411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E591DE-B218-4896-B339-FF1F0FE21E3A}"/>
              </a:ext>
            </a:extLst>
          </p:cNvPr>
          <p:cNvSpPr/>
          <p:nvPr/>
        </p:nvSpPr>
        <p:spPr>
          <a:xfrm>
            <a:off x="1666529" y="5224224"/>
            <a:ext cx="3969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Training and </a:t>
            </a:r>
            <a:r>
              <a:rPr lang="fr-FR" sz="1200" dirty="0" err="1"/>
              <a:t>testing</a:t>
            </a:r>
            <a:r>
              <a:rPr lang="fr-FR" sz="1200" dirty="0"/>
              <a:t> data are in </a:t>
            </a:r>
            <a:r>
              <a:rPr lang="fr-FR" sz="1200" dirty="0" err="1"/>
              <a:t>blue</a:t>
            </a:r>
            <a:r>
              <a:rPr lang="fr-FR" sz="1200" dirty="0"/>
              <a:t> and green </a:t>
            </a:r>
            <a:r>
              <a:rPr lang="fr-FR" sz="1200" dirty="0" err="1"/>
              <a:t>respectively</a:t>
            </a:r>
            <a:r>
              <a:rPr lang="fr-FR" sz="1200" dirty="0"/>
              <a:t>. The </a:t>
            </a:r>
            <a:r>
              <a:rPr lang="fr-FR" sz="1200" dirty="0" err="1"/>
              <a:t>prediction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</a:t>
            </a:r>
            <a:r>
              <a:rPr lang="fr-FR" sz="1200" dirty="0" err="1"/>
              <a:t>shown</a:t>
            </a:r>
            <a:r>
              <a:rPr lang="fr-FR" sz="1200" dirty="0"/>
              <a:t> in black and the confidence </a:t>
            </a:r>
            <a:r>
              <a:rPr lang="fr-FR" sz="1200" dirty="0" err="1"/>
              <a:t>interval</a:t>
            </a:r>
            <a:r>
              <a:rPr lang="fr-FR" sz="1200" dirty="0"/>
              <a:t> </a:t>
            </a:r>
            <a:r>
              <a:rPr lang="fr-FR" sz="1200" dirty="0" err="1"/>
              <a:t>is</a:t>
            </a:r>
            <a:r>
              <a:rPr lang="fr-FR" sz="1200" dirty="0"/>
              <a:t> in gray </a:t>
            </a:r>
            <a:r>
              <a:rPr lang="fr-FR" sz="1200" dirty="0" err="1"/>
              <a:t>shade</a:t>
            </a:r>
            <a:r>
              <a:rPr lang="fr-FR" sz="12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5D9DA0-92B2-EC5C-59DD-AB13D8C3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26" y="2449564"/>
            <a:ext cx="5380653" cy="2062645"/>
          </a:xfrm>
          <a:prstGeom prst="rect">
            <a:avLst/>
          </a:prstGeom>
        </p:spPr>
      </p:pic>
      <p:sp>
        <p:nvSpPr>
          <p:cNvPr id="5" name="Flèche droite 52">
            <a:extLst>
              <a:ext uri="{FF2B5EF4-FFF2-40B4-BE49-F238E27FC236}">
                <a16:creationId xmlns:a16="http://schemas.microsoft.com/office/drawing/2014/main" id="{C74BCF9B-1887-8C4F-2487-945D54BB805A}"/>
              </a:ext>
            </a:extLst>
          </p:cNvPr>
          <p:cNvSpPr/>
          <p:nvPr/>
        </p:nvSpPr>
        <p:spPr bwMode="auto">
          <a:xfrm>
            <a:off x="6025257" y="1721826"/>
            <a:ext cx="1301440" cy="5625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197A0F-91D6-65EF-75DE-E804E45370F3}"/>
              </a:ext>
            </a:extLst>
          </p:cNvPr>
          <p:cNvSpPr txBox="1"/>
          <p:nvPr/>
        </p:nvSpPr>
        <p:spPr>
          <a:xfrm>
            <a:off x="7450314" y="1756811"/>
            <a:ext cx="423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Better</a:t>
            </a:r>
            <a:r>
              <a:rPr lang="fr-FR" dirty="0"/>
              <a:t> handling of </a:t>
            </a:r>
            <a:r>
              <a:rPr lang="fr-FR" dirty="0" err="1"/>
              <a:t>variational</a:t>
            </a:r>
            <a:r>
              <a:rPr lang="fr-FR" dirty="0"/>
              <a:t> amplitude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B09C3-BD9D-0775-BC5B-08786852B11F}"/>
              </a:ext>
            </a:extLst>
          </p:cNvPr>
          <p:cNvSpPr/>
          <p:nvPr/>
        </p:nvSpPr>
        <p:spPr>
          <a:xfrm>
            <a:off x="7045604" y="4678614"/>
            <a:ext cx="4130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/>
              <a:t>Comparison</a:t>
            </a:r>
            <a:r>
              <a:rPr lang="fr-FR" sz="1200" dirty="0"/>
              <a:t> of spectral mixture (</a:t>
            </a:r>
            <a:r>
              <a:rPr lang="fr-FR" sz="1200" dirty="0" err="1"/>
              <a:t>dashed</a:t>
            </a:r>
            <a:r>
              <a:rPr lang="fr-FR" sz="1200" dirty="0"/>
              <a:t>) </a:t>
            </a:r>
            <a:r>
              <a:rPr lang="fr-FR" sz="1200" dirty="0" err="1"/>
              <a:t>from</a:t>
            </a:r>
            <a:r>
              <a:rPr lang="fr-FR" sz="1200" dirty="0"/>
              <a:t> (1) and real data (green), </a:t>
            </a:r>
            <a:r>
              <a:rPr lang="fr-FR" sz="1200" dirty="0" err="1"/>
              <a:t>periodic</a:t>
            </a:r>
            <a:r>
              <a:rPr lang="fr-FR" sz="1200" dirty="0"/>
              <a:t> (orange), </a:t>
            </a:r>
            <a:r>
              <a:rPr lang="fr-FR" sz="1200" dirty="0" err="1"/>
              <a:t>squared</a:t>
            </a:r>
            <a:r>
              <a:rPr lang="fr-FR" sz="1200" dirty="0"/>
              <a:t> </a:t>
            </a:r>
            <a:r>
              <a:rPr lang="fr-FR" sz="1200" dirty="0" err="1"/>
              <a:t>exponential</a:t>
            </a:r>
            <a:r>
              <a:rPr lang="fr-FR" sz="1200" dirty="0"/>
              <a:t> (</a:t>
            </a:r>
            <a:r>
              <a:rPr lang="fr-FR" sz="1200" dirty="0" err="1"/>
              <a:t>red</a:t>
            </a:r>
            <a:r>
              <a:rPr lang="fr-FR" sz="1200" dirty="0"/>
              <a:t>), </a:t>
            </a:r>
            <a:r>
              <a:rPr lang="fr-FR" sz="1200" dirty="0" err="1"/>
              <a:t>matern</a:t>
            </a:r>
            <a:r>
              <a:rPr lang="fr-FR" sz="1200" dirty="0"/>
              <a:t> (cyan), rational </a:t>
            </a:r>
            <a:r>
              <a:rPr lang="fr-FR" sz="1200" dirty="0" err="1"/>
              <a:t>quadratic</a:t>
            </a:r>
            <a:r>
              <a:rPr lang="fr-FR" sz="1200" dirty="0"/>
              <a:t> (magenta)  </a:t>
            </a:r>
          </a:p>
        </p:txBody>
      </p:sp>
    </p:spTree>
    <p:extLst>
      <p:ext uri="{BB962C8B-B14F-4D97-AF65-F5344CB8AC3E}">
        <p14:creationId xmlns:p14="http://schemas.microsoft.com/office/powerpoint/2010/main" val="19173581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583559" cy="2077489"/>
          </a:xfrm>
          <a:prstGeom prst="homePlate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64415" y="2054790"/>
            <a:ext cx="2770424" cy="2077571"/>
            <a:chOff x="7785464" y="3505409"/>
            <a:chExt cx="4185647" cy="2391824"/>
          </a:xfrm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solidFill>
              <a:schemeClr val="accent1"/>
            </a:solidFill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solidFill>
              <a:schemeClr val="accent1"/>
            </a:solidFill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03" y="2078402"/>
            <a:ext cx="1700400" cy="79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-163188" y="2790840"/>
            <a:ext cx="35596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51486" y="2725400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1972708" y="2057020"/>
            <a:ext cx="3080942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3276801" y="2069906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038917" y="2780221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22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150873" y="2058847"/>
            <a:ext cx="3306369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5841734" y="2071733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259901" y="2782048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33800" y="207840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3" name="Chevron 41">
            <a:extLst>
              <a:ext uri="{FF2B5EF4-FFF2-40B4-BE49-F238E27FC236}">
                <a16:creationId xmlns:a16="http://schemas.microsoft.com/office/drawing/2014/main" id="{D9DD78F9-61A9-3767-1A20-92885C5F9FAD}"/>
              </a:ext>
            </a:extLst>
          </p:cNvPr>
          <p:cNvSpPr/>
          <p:nvPr/>
        </p:nvSpPr>
        <p:spPr bwMode="auto">
          <a:xfrm>
            <a:off x="6592713" y="2054789"/>
            <a:ext cx="3278451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56955C3E-B4D6-6239-160E-B52BC5B43396}"/>
              </a:ext>
            </a:extLst>
          </p:cNvPr>
          <p:cNvSpPr txBox="1">
            <a:spLocks/>
          </p:cNvSpPr>
          <p:nvPr/>
        </p:nvSpPr>
        <p:spPr bwMode="auto">
          <a:xfrm>
            <a:off x="8256603" y="2095641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5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2EC198EC-30D5-A29D-166E-D15349CFB8D2}"/>
              </a:ext>
            </a:extLst>
          </p:cNvPr>
          <p:cNvSpPr txBox="1">
            <a:spLocks/>
          </p:cNvSpPr>
          <p:nvPr/>
        </p:nvSpPr>
        <p:spPr bwMode="auto">
          <a:xfrm>
            <a:off x="6848871" y="2780360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17902592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355600" y="-17251"/>
            <a:ext cx="11717867" cy="1318684"/>
          </a:xfrm>
        </p:spPr>
        <p:txBody>
          <a:bodyPr/>
          <a:lstStyle/>
          <a:p>
            <a:r>
              <a:rPr lang="fr-FR" dirty="0"/>
              <a:t>Conclusions and Perspectives</a:t>
            </a:r>
            <a:endParaRPr lang="en-US" dirty="0"/>
          </a:p>
        </p:txBody>
      </p:sp>
      <p:sp>
        <p:nvSpPr>
          <p:cNvPr id="2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23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4" name="Rectangle 3" descr=" 27"/>
          <p:cNvSpPr/>
          <p:nvPr/>
        </p:nvSpPr>
        <p:spPr>
          <a:xfrm>
            <a:off x="614767" y="1044119"/>
            <a:ext cx="10311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Developed new kernel to increase extrapolation results but that still have interpolation issue</a:t>
            </a:r>
            <a:r>
              <a:rPr lang="fr-FR" sz="2000" dirty="0"/>
              <a:t>.</a:t>
            </a:r>
            <a:endParaRPr lang="en-US" sz="2000" dirty="0"/>
          </a:p>
        </p:txBody>
      </p:sp>
      <p:sp>
        <p:nvSpPr>
          <p:cNvPr id="18" name="Rectangle 17" descr=" 27">
            <a:extLst>
              <a:ext uri="{FF2B5EF4-FFF2-40B4-BE49-F238E27FC236}">
                <a16:creationId xmlns:a16="http://schemas.microsoft.com/office/drawing/2014/main" id="{E0C27088-512C-4E47-B1CC-138F0C1D43AA}"/>
              </a:ext>
            </a:extLst>
          </p:cNvPr>
          <p:cNvSpPr/>
          <p:nvPr/>
        </p:nvSpPr>
        <p:spPr>
          <a:xfrm>
            <a:off x="614766" y="1752005"/>
            <a:ext cx="10311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/>
              <a:t>To solve </a:t>
            </a:r>
            <a:r>
              <a:rPr lang="fr-FR" sz="2000" dirty="0" err="1"/>
              <a:t>this</a:t>
            </a:r>
            <a:r>
              <a:rPr lang="fr-FR" sz="2000" dirty="0"/>
              <a:t> issue: New architecture for kernels in SMT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 err="1"/>
              <a:t>Easier</a:t>
            </a:r>
            <a:r>
              <a:rPr lang="fr-FR" sz="1600" dirty="0"/>
              <a:t> computation of new </a:t>
            </a:r>
            <a:r>
              <a:rPr lang="fr-FR" sz="1600" dirty="0" err="1"/>
              <a:t>features</a:t>
            </a:r>
            <a:endParaRPr lang="fr-FR" sz="1600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 err="1"/>
              <a:t>Allow</a:t>
            </a:r>
            <a:r>
              <a:rPr lang="fr-FR" sz="1600" dirty="0"/>
              <a:t> user-</a:t>
            </a:r>
            <a:r>
              <a:rPr lang="fr-FR" sz="1600" dirty="0" err="1"/>
              <a:t>defined</a:t>
            </a:r>
            <a:r>
              <a:rPr lang="fr-FR" sz="1600" dirty="0"/>
              <a:t> kernels </a:t>
            </a:r>
            <a:r>
              <a:rPr lang="fr-FR" sz="1600" dirty="0" err="1"/>
              <a:t>so</a:t>
            </a:r>
            <a:r>
              <a:rPr lang="fr-FR" sz="1600" dirty="0"/>
              <a:t> </a:t>
            </a:r>
            <a:r>
              <a:rPr lang="fr-FR" sz="1600" dirty="0" err="1"/>
              <a:t>we</a:t>
            </a:r>
            <a:r>
              <a:rPr lang="fr-FR" sz="1600" dirty="0"/>
              <a:t> can </a:t>
            </a:r>
            <a:r>
              <a:rPr lang="fr-FR" sz="1600" dirty="0" err="1"/>
              <a:t>create</a:t>
            </a:r>
            <a:r>
              <a:rPr lang="fr-FR" sz="1600" dirty="0"/>
              <a:t> more </a:t>
            </a:r>
            <a:r>
              <a:rPr lang="fr-FR" sz="1600" dirty="0" err="1"/>
              <a:t>complex</a:t>
            </a:r>
            <a:r>
              <a:rPr lang="fr-FR" sz="1600" dirty="0"/>
              <a:t> kernel, </a:t>
            </a: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suited</a:t>
            </a:r>
            <a:r>
              <a:rPr lang="fr-FR" sz="1600" dirty="0"/>
              <a:t> to a situation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533796-FA68-4A26-A23B-BFA7FD03BD44}"/>
              </a:ext>
            </a:extLst>
          </p:cNvPr>
          <p:cNvSpPr/>
          <p:nvPr/>
        </p:nvSpPr>
        <p:spPr>
          <a:xfrm>
            <a:off x="355600" y="6277918"/>
            <a:ext cx="7963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David </a:t>
            </a:r>
            <a:r>
              <a:rPr lang="fr-FR" sz="800" dirty="0" err="1"/>
              <a:t>Duvenaud</a:t>
            </a:r>
            <a:r>
              <a:rPr lang="fr-FR" sz="800" dirty="0"/>
              <a:t> (2014). "The Kernel </a:t>
            </a:r>
            <a:r>
              <a:rPr lang="fr-FR" sz="800" dirty="0" err="1"/>
              <a:t>Cookbook</a:t>
            </a:r>
            <a:r>
              <a:rPr lang="fr-FR" sz="800" dirty="0"/>
              <a:t>: </a:t>
            </a:r>
            <a:r>
              <a:rPr lang="fr-FR" sz="800" dirty="0" err="1"/>
              <a:t>Advice</a:t>
            </a:r>
            <a:r>
              <a:rPr lang="fr-FR" sz="800" dirty="0"/>
              <a:t> on Covariance </a:t>
            </a:r>
            <a:r>
              <a:rPr lang="fr-FR" sz="800" dirty="0" err="1"/>
              <a:t>functions</a:t>
            </a:r>
            <a:r>
              <a:rPr lang="fr-FR" sz="800" dirty="0"/>
              <a:t>".  </a:t>
            </a:r>
            <a:r>
              <a:rPr lang="fr-FR" sz="800" dirty="0">
                <a:hlinkClick r:id="rId2"/>
              </a:rPr>
              <a:t>https://www.cs.toronto.edu/~duvenaud/cookbook/</a:t>
            </a:r>
            <a:endParaRPr lang="fr-FR" sz="800" dirty="0"/>
          </a:p>
          <a:p>
            <a:r>
              <a:rPr lang="en-US" sz="800" dirty="0"/>
              <a:t> </a:t>
            </a:r>
            <a:r>
              <a:rPr lang="en-US" sz="800" dirty="0" err="1"/>
              <a:t>Hensman</a:t>
            </a:r>
            <a:r>
              <a:rPr lang="en-US" sz="800" dirty="0"/>
              <a:t>, J., </a:t>
            </a:r>
            <a:r>
              <a:rPr lang="en-US" sz="800" dirty="0" err="1"/>
              <a:t>Durrande</a:t>
            </a:r>
            <a:r>
              <a:rPr lang="en-US" sz="800" dirty="0"/>
              <a:t>, N. and </a:t>
            </a:r>
            <a:r>
              <a:rPr lang="en-US" sz="800" dirty="0" err="1"/>
              <a:t>Solin</a:t>
            </a:r>
            <a:r>
              <a:rPr lang="en-US" sz="800" dirty="0"/>
              <a:t>, A. "Variational Fourier features for Gaussian processes." Journal of Machine Learning Research</a:t>
            </a:r>
          </a:p>
        </p:txBody>
      </p:sp>
      <p:sp>
        <p:nvSpPr>
          <p:cNvPr id="9" name="Rectangle 8" descr=" 27">
            <a:extLst>
              <a:ext uri="{FF2B5EF4-FFF2-40B4-BE49-F238E27FC236}">
                <a16:creationId xmlns:a16="http://schemas.microsoft.com/office/drawing/2014/main" id="{11003C25-3B4D-4588-BAA0-57FA5E00CB30}"/>
              </a:ext>
            </a:extLst>
          </p:cNvPr>
          <p:cNvSpPr/>
          <p:nvPr/>
        </p:nvSpPr>
        <p:spPr>
          <a:xfrm>
            <a:off x="614765" y="3138505"/>
            <a:ext cx="103113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Work in progress :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 err="1"/>
              <a:t>Adding</a:t>
            </a:r>
            <a:r>
              <a:rPr lang="fr-FR" sz="1600" dirty="0"/>
              <a:t> more </a:t>
            </a:r>
            <a:r>
              <a:rPr lang="fr-FR" sz="1600" dirty="0" err="1"/>
              <a:t>classical</a:t>
            </a:r>
            <a:r>
              <a:rPr lang="fr-FR" sz="1600" dirty="0"/>
              <a:t> kernels and combination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 err="1"/>
              <a:t>Making</a:t>
            </a:r>
            <a:r>
              <a:rPr lang="fr-FR" sz="1600" dirty="0"/>
              <a:t> the kernel combination </a:t>
            </a:r>
            <a:r>
              <a:rPr lang="fr-FR" sz="1600" dirty="0" err="1"/>
              <a:t>available</a:t>
            </a:r>
            <a:r>
              <a:rPr lang="fr-FR" sz="1600" dirty="0"/>
              <a:t> to the user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/>
              <a:t>Perspectives</a:t>
            </a:r>
            <a:r>
              <a:rPr lang="fr-FR" sz="1600" dirty="0"/>
              <a:t> :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/>
              <a:t>Explore </a:t>
            </a:r>
            <a:r>
              <a:rPr lang="fr-FR" sz="1600" dirty="0" err="1"/>
              <a:t>other</a:t>
            </a:r>
            <a:r>
              <a:rPr lang="fr-FR" sz="1600" dirty="0"/>
              <a:t> kernels </a:t>
            </a:r>
            <a:r>
              <a:rPr lang="fr-FR" sz="1600" dirty="0" err="1"/>
              <a:t>definition</a:t>
            </a:r>
            <a:r>
              <a:rPr lang="fr-FR" sz="1600" dirty="0"/>
              <a:t> </a:t>
            </a:r>
            <a:r>
              <a:rPr lang="fr-FR" sz="1600" dirty="0" err="1"/>
              <a:t>such</a:t>
            </a:r>
            <a:r>
              <a:rPr lang="fr-FR" sz="1600" dirty="0"/>
              <a:t> as spectral mixture or </a:t>
            </a:r>
            <a:r>
              <a:rPr lang="fr-FR" sz="1600" dirty="0" err="1"/>
              <a:t>combining</a:t>
            </a:r>
            <a:r>
              <a:rPr lang="fr-FR" sz="1600" dirty="0"/>
              <a:t> </a:t>
            </a:r>
            <a:r>
              <a:rPr lang="fr-FR" sz="1600" dirty="0" err="1"/>
              <a:t>kriging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a Fourier </a:t>
            </a:r>
            <a:r>
              <a:rPr lang="fr-FR" sz="1600" dirty="0" err="1"/>
              <a:t>transform</a:t>
            </a:r>
            <a:endParaRPr lang="fr-FR" sz="1600" dirty="0"/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fr-FR" sz="1600" dirty="0"/>
              <a:t>Combine kernel combination </a:t>
            </a:r>
            <a:r>
              <a:rPr lang="fr-FR" sz="1600" dirty="0" err="1"/>
              <a:t>with</a:t>
            </a:r>
            <a:r>
              <a:rPr lang="fr-FR" sz="1600" dirty="0"/>
              <a:t> dimension </a:t>
            </a:r>
            <a:r>
              <a:rPr lang="fr-FR" sz="1600" dirty="0" err="1"/>
              <a:t>reduction</a:t>
            </a:r>
            <a:r>
              <a:rPr lang="fr-FR" sz="1600" dirty="0"/>
              <a:t> technique if possible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18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12336016" cy="7076733"/>
          </a:xfrm>
          <a:prstGeom prst="rect">
            <a:avLst/>
          </a:prstGeom>
          <a:solidFill>
            <a:srgbClr val="A1C1C5">
              <a:alpha val="8784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/>
          </a:p>
        </p:txBody>
      </p:sp>
      <p:sp>
        <p:nvSpPr>
          <p:cNvPr id="51" name="Rectangle 50"/>
          <p:cNvSpPr/>
          <p:nvPr/>
        </p:nvSpPr>
        <p:spPr bwMode="auto">
          <a:xfrm>
            <a:off x="-21999" y="0"/>
            <a:ext cx="12336016" cy="6858000"/>
          </a:xfrm>
          <a:prstGeom prst="rect">
            <a:avLst/>
          </a:prstGeom>
          <a:blipFill dpi="0" rotWithShape="1">
            <a:blip r:embed="rId3">
              <a:alphaModFix amt="5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8000"/>
                      </a14:imgEffect>
                      <a14:imgEffect>
                        <a14:saturation sat="9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rgbClr val="629DD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1219170">
              <a:defRPr/>
            </a:pPr>
            <a:endParaRPr lang="fr-FR" sz="2400" kern="0" dirty="0">
              <a:solidFill>
                <a:prstClr val="black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Espace réservé du contenu 2"/>
          <p:cNvSpPr txBox="1">
            <a:spLocks/>
          </p:cNvSpPr>
          <p:nvPr/>
        </p:nvSpPr>
        <p:spPr bwMode="auto">
          <a:xfrm>
            <a:off x="532755" y="1677372"/>
            <a:ext cx="10992000" cy="6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603250" indent="-603250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8338" indent="-21748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5838" indent="-3159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60475" indent="-27463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524000" indent="-2635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447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019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591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163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04313" indent="-804313" algn="ctr" defTabSz="1206470">
              <a:defRPr/>
            </a:pPr>
            <a:r>
              <a:rPr lang="fr-FR" sz="5333" kern="0" dirty="0" err="1">
                <a:solidFill>
                  <a:srgbClr val="FFF6DD"/>
                </a:solidFill>
                <a:latin typeface="Arial"/>
              </a:rPr>
              <a:t>Thank</a:t>
            </a:r>
            <a:r>
              <a:rPr lang="fr-FR" sz="5333" kern="0" dirty="0">
                <a:solidFill>
                  <a:srgbClr val="FFF6DD"/>
                </a:solidFill>
                <a:latin typeface="Arial"/>
              </a:rPr>
              <a:t> </a:t>
            </a:r>
            <a:r>
              <a:rPr lang="fr-FR" sz="5333" kern="0" dirty="0" err="1">
                <a:solidFill>
                  <a:srgbClr val="FFF6DD"/>
                </a:solidFill>
                <a:latin typeface="Arial"/>
              </a:rPr>
              <a:t>you</a:t>
            </a:r>
            <a:r>
              <a:rPr lang="fr-FR" sz="5333" kern="0" dirty="0">
                <a:solidFill>
                  <a:srgbClr val="FFF6DD"/>
                </a:solidFill>
                <a:latin typeface="Arial"/>
              </a:rPr>
              <a:t> for </a:t>
            </a:r>
            <a:r>
              <a:rPr lang="fr-FR" sz="5333" kern="0" dirty="0" err="1">
                <a:solidFill>
                  <a:srgbClr val="FFF6DD"/>
                </a:solidFill>
                <a:latin typeface="Arial"/>
              </a:rPr>
              <a:t>your</a:t>
            </a:r>
            <a:r>
              <a:rPr lang="fr-FR" sz="5333" kern="0" dirty="0">
                <a:solidFill>
                  <a:srgbClr val="FFF6DD"/>
                </a:solidFill>
                <a:latin typeface="Arial"/>
              </a:rPr>
              <a:t> attention!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5" y="4805445"/>
            <a:ext cx="2103613" cy="1276513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41" y="5060040"/>
            <a:ext cx="3332649" cy="815317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32" y="4877489"/>
            <a:ext cx="1375248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5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ＭＳ Ｐゴシック"/>
              </a:rPr>
              <a:t>11</a:t>
            </a: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ＭＳ Ｐゴシック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anose="02040602050305030304" pitchFamily="18" charset="0"/>
                <a:ea typeface="ＭＳ Ｐゴシック"/>
              </a:rPr>
              <a:t>/</a:t>
            </a: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Book Antiqua" panose="02040602050305030304" pitchFamily="18" charset="0"/>
                <a:ea typeface="ＭＳ Ｐゴシック"/>
              </a:rPr>
              <a:t> </a:t>
            </a:r>
            <a:r>
              <a:rPr lang="fr-FR" dirty="0">
                <a:solidFill>
                  <a:srgbClr val="808080"/>
                </a:solidFill>
                <a:latin typeface="Book Antiqua" panose="02040602050305030304" pitchFamily="18" charset="0"/>
                <a:ea typeface="ＭＳ Ｐゴシック"/>
              </a:rPr>
              <a:t>20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Book Antiqua" panose="02040602050305030304" pitchFamily="18" charset="0"/>
              <a:ea typeface="ＭＳ Ｐゴシック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58977-4735-45E4-A021-96DEB834DA57}"/>
              </a:ext>
            </a:extLst>
          </p:cNvPr>
          <p:cNvSpPr/>
          <p:nvPr/>
        </p:nvSpPr>
        <p:spPr>
          <a:xfrm>
            <a:off x="279399" y="6199927"/>
            <a:ext cx="8776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P. Saves, R.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Lafage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N.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Bartoli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Y.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Diouane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J.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Bussemaker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T. Lefebvre, J. Hwang, J.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Morlier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J. Martins,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SMT 2.0: A Surrogate Modeling Toolbox with a focus on Hierarchical and Mixed Variables Gaussian Processes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2024, Advances in Engineering Software.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258977-4735-45E4-A021-96DEB834DA57}"/>
              </a:ext>
            </a:extLst>
          </p:cNvPr>
          <p:cNvSpPr/>
          <p:nvPr/>
        </p:nvSpPr>
        <p:spPr>
          <a:xfrm>
            <a:off x="281940" y="6528956"/>
            <a:ext cx="105765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97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H.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Valayer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N.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Bartoli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 M.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Castaño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-Aguirre, R.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Lafage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T. Lefebvre, A. F.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López-Lopera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S.Mouton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,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 A Python Toolbox for Data-Driven Aerodynamic Modeling Using Sparse Gaussian Processes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elawadee" panose="020B0502040204020203" pitchFamily="34" charset="-34"/>
                <a:ea typeface="ＭＳ Ｐゴシック"/>
                <a:cs typeface="Leelawadee" panose="020B0502040204020203" pitchFamily="34" charset="-34"/>
                <a:sym typeface="Arial"/>
              </a:rPr>
              <a:t>. 2024, Aerospace.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55601" y="-17251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00509A"/>
                </a:solidFill>
                <a:effectLst/>
                <a:uLnTx/>
                <a:uFillTx/>
                <a:latin typeface="Arial"/>
                <a:ea typeface="ＭＳ Ｐゴシック"/>
              </a:rPr>
              <a:t>SMT </a:t>
            </a:r>
            <a:r>
              <a:rPr kumimoji="0" lang="fr-F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509A"/>
                </a:solidFill>
                <a:effectLst/>
                <a:uLnTx/>
                <a:uFillTx/>
                <a:latin typeface="Arial"/>
                <a:ea typeface="ＭＳ Ｐゴシック"/>
              </a:rPr>
              <a:t>recent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srgbClr val="00509A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fr-F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509A"/>
                </a:solidFill>
                <a:effectLst/>
                <a:uLnTx/>
                <a:uFillTx/>
                <a:latin typeface="Arial"/>
                <a:ea typeface="ＭＳ Ｐゴシック"/>
              </a:rPr>
              <a:t>activities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509A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88C76C-8F1D-429C-A782-DA1B07C7C0A0}"/>
              </a:ext>
            </a:extLst>
          </p:cNvPr>
          <p:cNvGrpSpPr/>
          <p:nvPr/>
        </p:nvGrpSpPr>
        <p:grpSpPr>
          <a:xfrm>
            <a:off x="7463529" y="4245407"/>
            <a:ext cx="2265991" cy="1826122"/>
            <a:chOff x="6517966" y="4130872"/>
            <a:chExt cx="2265991" cy="182612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5E4759A-8A8A-4893-AC9A-3EC87870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5725" y="4263117"/>
              <a:ext cx="2088232" cy="1693877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260E185-AD95-4245-99D4-EB47DEC52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7966" y="4130872"/>
              <a:ext cx="676635" cy="376982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986099F-52AC-4880-B793-E26DD9D1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9646" y="4540332"/>
              <a:ext cx="551845" cy="226249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2485A055-B62B-4C63-BBF7-C55AA910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394" y="349419"/>
            <a:ext cx="1524003" cy="76200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BE60E74-A21E-4CC9-BAFA-FE10B2698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197" y="306052"/>
            <a:ext cx="3206470" cy="2052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14">
                <a:extLst>
                  <a:ext uri="{FF2B5EF4-FFF2-40B4-BE49-F238E27FC236}">
                    <a16:creationId xmlns:a16="http://schemas.microsoft.com/office/drawing/2014/main" id="{45767417-6753-4632-962C-E76096F9C735}"/>
                  </a:ext>
                </a:extLst>
              </p:cNvPr>
              <p:cNvSpPr txBox="1"/>
              <p:nvPr/>
            </p:nvSpPr>
            <p:spPr>
              <a:xfrm>
                <a:off x="279398" y="894934"/>
                <a:ext cx="6664865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4313" marR="0" lvl="0" indent="-214313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  <a:sym typeface="Arial"/>
                </a:endParaRPr>
              </a:p>
              <a:p>
                <a:pPr marL="214313" marR="0" lvl="0" indent="-214313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fr-F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9A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Mixed kernels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integration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(PhD P.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Saves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Continuous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Relaxation, Gower distance,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Homoscedastic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hypersphere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,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Exponential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Homoscedastic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hypersphere</a:t>
                </a:r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+ KPLS for dimension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reduction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with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automatic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choice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for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number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of PLS components</a:t>
                </a:r>
              </a:p>
              <a:p>
                <a:pPr marL="214313" marR="0" lvl="0" indent="-214313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Arial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Multi-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fidelity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surrogates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with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heterogenous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noisy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data </a:t>
                </a:r>
                <a:endParaRPr lang="fr-FR" dirty="0">
                  <a:solidFill>
                    <a:srgbClr val="00509A"/>
                  </a:solidFill>
                  <a:latin typeface="Arial" charset="0"/>
                  <a:ea typeface="ＭＳ Ｐゴシック" charset="0"/>
                </a:endParaRP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fr-FR" sz="1400" noProof="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         </a:t>
                </a:r>
                <a:r>
                  <a:rPr lang="fr-FR" sz="1400" noProof="0" dirty="0" err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Multifidelity</a:t>
                </a:r>
                <a:r>
                  <a:rPr lang="fr-FR" sz="1400" noProof="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 </a:t>
                </a:r>
                <a:r>
                  <a:rPr lang="fr-FR" sz="1400" noProof="0" dirty="0" err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models</a:t>
                </a:r>
                <a:r>
                  <a:rPr lang="fr-FR" sz="1400" noProof="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(PhD R.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Charayron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)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fr-FR" sz="1400" noProof="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          Noisy data (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PhD M.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Castano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Aguirre)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9A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Extension to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hierarchical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variables </a:t>
                </a:r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New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proposed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kernels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(PhD P. Saves)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New application cases (Collab. </a:t>
                </a:r>
                <a:r>
                  <a:rPr lang="fr-FR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PhD J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.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Bussemaker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DLR)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Gaussian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models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for large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database</a:t>
                </a: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fr-F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509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points) 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9A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Low-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rank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representation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with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inducing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points (</a:t>
                </a:r>
                <a:r>
                  <a:rPr lang="en-US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Intern. 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H.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Valayer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)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Training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cost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𝑁𝑀</m:t>
                            </m:r>
                          </m:e>
                          <m:sup>
                            <m: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09A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Proper Orthogonal Decomposition + GP interpolation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Prediction of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vectorial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outputs (</a:t>
                </a:r>
                <a:r>
                  <a:rPr lang="en-US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Intern.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H.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Reimeringer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)	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00" dirty="0">
                  <a:solidFill>
                    <a:srgbClr val="808080"/>
                  </a:solidFill>
                  <a:latin typeface="Arial" charset="0"/>
                  <a:ea typeface="ＭＳ Ｐゴシック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b="1" dirty="0">
                    <a:solidFill>
                      <a:srgbClr val="00509A"/>
                    </a:solidFill>
                    <a:latin typeface="Arial" charset="0"/>
                    <a:ea typeface="ＭＳ Ｐゴシック" charset="0"/>
                  </a:rPr>
                  <a:t>Extrapolation and frequency GP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Implementation of new kernels (</a:t>
                </a:r>
                <a:r>
                  <a: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Intern. N.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Gonel</a:t>
                </a:r>
                <a:r>
                  <a:rPr lang="en-US" sz="1400" dirty="0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)	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26" name="ZoneTexte 14">
                <a:extLst>
                  <a:ext uri="{FF2B5EF4-FFF2-40B4-BE49-F238E27FC236}">
                    <a16:creationId xmlns:a16="http://schemas.microsoft.com/office/drawing/2014/main" id="{45767417-6753-4632-962C-E76096F9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8" y="894934"/>
                <a:ext cx="6664865" cy="5355312"/>
              </a:xfrm>
              <a:prstGeom prst="rect">
                <a:avLst/>
              </a:prstGeom>
              <a:blipFill>
                <a:blip r:embed="rId7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6F4D8BB8-5B06-48F8-93AA-EAFAD4328AA1}"/>
              </a:ext>
            </a:extLst>
          </p:cNvPr>
          <p:cNvGrpSpPr/>
          <p:nvPr/>
        </p:nvGrpSpPr>
        <p:grpSpPr>
          <a:xfrm>
            <a:off x="9900355" y="277446"/>
            <a:ext cx="2418115" cy="2047974"/>
            <a:chOff x="5940152" y="1916579"/>
            <a:chExt cx="3330853" cy="2662572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A1CC1B9-FD26-4DF7-930F-AEC63D384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52" y="1916579"/>
              <a:ext cx="2715672" cy="2662572"/>
            </a:xfrm>
            <a:prstGeom prst="rect">
              <a:avLst/>
            </a:prstGeom>
          </p:spPr>
        </p:pic>
        <p:sp>
          <p:nvSpPr>
            <p:cNvPr id="34" name="ZoneTexte 17">
              <a:extLst>
                <a:ext uri="{FF2B5EF4-FFF2-40B4-BE49-F238E27FC236}">
                  <a16:creationId xmlns:a16="http://schemas.microsoft.com/office/drawing/2014/main" id="{927B83E0-5C22-4434-804B-E68FF8E3AED1}"/>
                </a:ext>
              </a:extLst>
            </p:cNvPr>
            <p:cNvSpPr txBox="1"/>
            <p:nvPr/>
          </p:nvSpPr>
          <p:spPr>
            <a:xfrm>
              <a:off x="6228184" y="2139702"/>
              <a:ext cx="3042821" cy="400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9A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N=52227 observations in 4D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9A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M=50 inducing points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46D19EC4-9304-4775-912A-FB29C07E3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0216" y="3832612"/>
            <a:ext cx="2275433" cy="202372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B3D511D-64A5-467F-B7B0-448042E042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9706" y="2251479"/>
            <a:ext cx="4283968" cy="155726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2D709B9-84A4-4C9C-ACC9-D60AE451F2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197" y="2917601"/>
            <a:ext cx="2086043" cy="13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9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15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20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19" name="Rectangle 18" descr=" 27">
            <a:extLst>
              <a:ext uri="{FF2B5EF4-FFF2-40B4-BE49-F238E27FC236}">
                <a16:creationId xmlns:a16="http://schemas.microsoft.com/office/drawing/2014/main" id="{00E11313-2714-4945-9538-5AEA99E37C78}"/>
              </a:ext>
            </a:extLst>
          </p:cNvPr>
          <p:cNvSpPr/>
          <p:nvPr/>
        </p:nvSpPr>
        <p:spPr>
          <a:xfrm>
            <a:off x="372533" y="1192619"/>
            <a:ext cx="10311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Prediction with classical kernel </a:t>
            </a:r>
          </a:p>
          <a:p>
            <a:r>
              <a:rPr lang="en-US" sz="2000" dirty="0"/>
              <a:t>     </a:t>
            </a:r>
            <a:r>
              <a:rPr lang="en-US" sz="1400" dirty="0"/>
              <a:t>rational quadratic</a:t>
            </a:r>
            <a:r>
              <a:rPr lang="en-US" sz="2000" dirty="0"/>
              <a:t> 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7EDB1E-7854-4956-9B3C-7F0B5037B24F}"/>
              </a:ext>
            </a:extLst>
          </p:cNvPr>
          <p:cNvSpPr txBox="1"/>
          <p:nvPr/>
        </p:nvSpPr>
        <p:spPr>
          <a:xfrm>
            <a:off x="3704486" y="5480715"/>
            <a:ext cx="43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Good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but </a:t>
            </a:r>
            <a:r>
              <a:rPr lang="fr-FR" dirty="0" err="1">
                <a:solidFill>
                  <a:srgbClr val="FF0000"/>
                </a:solidFill>
              </a:rPr>
              <a:t>poor</a:t>
            </a:r>
            <a:r>
              <a:rPr lang="fr-FR" dirty="0"/>
              <a:t> extrapolation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89B06D-8186-4CF3-AC9A-42C7E85E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64" y="1594007"/>
            <a:ext cx="4679087" cy="38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9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14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20</a:t>
            </a:r>
          </a:p>
        </p:txBody>
      </p:sp>
      <p:sp>
        <p:nvSpPr>
          <p:cNvPr id="22" name="Titre 1"/>
          <p:cNvSpPr txBox="1">
            <a:spLocks/>
          </p:cNvSpPr>
          <p:nvPr/>
        </p:nvSpPr>
        <p:spPr bwMode="auto">
          <a:xfrm>
            <a:off x="372533" y="-126065"/>
            <a:ext cx="9876536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kern="0" dirty="0">
                <a:cs typeface="Arial"/>
                <a:sym typeface="Arial"/>
              </a:rPr>
              <a:t>Modeling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data </a:t>
            </a:r>
            <a:r>
              <a:rPr lang="fr-FR" kern="0" dirty="0" err="1">
                <a:cs typeface="Arial"/>
                <a:sym typeface="Arial"/>
              </a:rPr>
              <a:t>with</a:t>
            </a:r>
            <a:r>
              <a:rPr lang="fr-FR" kern="0" dirty="0">
                <a:cs typeface="Arial"/>
                <a:sym typeface="Arial"/>
              </a:rPr>
              <a:t> </a:t>
            </a:r>
            <a:r>
              <a:rPr lang="fr-FR" kern="0" dirty="0" err="1">
                <a:cs typeface="Arial"/>
                <a:sym typeface="Arial"/>
              </a:rPr>
              <a:t>periodic</a:t>
            </a:r>
            <a:r>
              <a:rPr lang="fr-FR" kern="0" dirty="0">
                <a:cs typeface="Arial"/>
                <a:sym typeface="Arial"/>
              </a:rPr>
              <a:t> kernel</a:t>
            </a:r>
            <a:endParaRPr lang="en-US" kern="0" dirty="0"/>
          </a:p>
        </p:txBody>
      </p:sp>
      <p:sp>
        <p:nvSpPr>
          <p:cNvPr id="19" name="Rectangle 18" descr=" 27">
            <a:extLst>
              <a:ext uri="{FF2B5EF4-FFF2-40B4-BE49-F238E27FC236}">
                <a16:creationId xmlns:a16="http://schemas.microsoft.com/office/drawing/2014/main" id="{00E11313-2714-4945-9538-5AEA99E37C78}"/>
              </a:ext>
            </a:extLst>
          </p:cNvPr>
          <p:cNvSpPr/>
          <p:nvPr/>
        </p:nvSpPr>
        <p:spPr>
          <a:xfrm>
            <a:off x="788845" y="1177540"/>
            <a:ext cx="3966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Prediction with classical kernel </a:t>
            </a:r>
          </a:p>
          <a:p>
            <a:r>
              <a:rPr lang="en-US" sz="2000" dirty="0"/>
              <a:t>     </a:t>
            </a:r>
            <a:r>
              <a:rPr lang="en-US" sz="1400" dirty="0"/>
              <a:t>squared exponential</a:t>
            </a:r>
            <a:r>
              <a:rPr lang="en-US" sz="2000" dirty="0"/>
              <a:t> </a:t>
            </a: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7EDB1E-7854-4956-9B3C-7F0B5037B24F}"/>
              </a:ext>
            </a:extLst>
          </p:cNvPr>
          <p:cNvSpPr txBox="1"/>
          <p:nvPr/>
        </p:nvSpPr>
        <p:spPr>
          <a:xfrm>
            <a:off x="4114351" y="5417638"/>
            <a:ext cx="38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Poor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and extrapolation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380DF7-DDE5-4340-8A89-7FFF8FD5C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1577470"/>
            <a:ext cx="4679088" cy="38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71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491982" cy="2077489"/>
          </a:xfrm>
          <a:prstGeom prst="homePlate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92078" y="2060757"/>
            <a:ext cx="2770424" cy="2077571"/>
            <a:chOff x="7785464" y="3505409"/>
            <a:chExt cx="4185647" cy="2391824"/>
          </a:xfrm>
          <a:solidFill>
            <a:srgbClr val="DDEFF1"/>
          </a:solidFill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03" y="2078402"/>
            <a:ext cx="1700400" cy="79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-163188" y="2790840"/>
            <a:ext cx="35596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79149" y="2731367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1923100" y="2060757"/>
            <a:ext cx="3256810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3426601" y="2073643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188717" y="2783958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2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266435" y="2073643"/>
            <a:ext cx="3190250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5980646" y="2086529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398813" y="2796844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61463" y="2084369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3" name="Chevron 41">
            <a:extLst>
              <a:ext uri="{FF2B5EF4-FFF2-40B4-BE49-F238E27FC236}">
                <a16:creationId xmlns:a16="http://schemas.microsoft.com/office/drawing/2014/main" id="{832FC727-7A0F-A0C7-0D2F-63691FC8EBAB}"/>
              </a:ext>
            </a:extLst>
          </p:cNvPr>
          <p:cNvSpPr/>
          <p:nvPr/>
        </p:nvSpPr>
        <p:spPr bwMode="auto">
          <a:xfrm>
            <a:off x="6591245" y="2060757"/>
            <a:ext cx="3278451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D6FAEBFF-1DCE-D9BF-E54F-81E5BAFB7579}"/>
              </a:ext>
            </a:extLst>
          </p:cNvPr>
          <p:cNvSpPr txBox="1">
            <a:spLocks/>
          </p:cNvSpPr>
          <p:nvPr/>
        </p:nvSpPr>
        <p:spPr bwMode="auto">
          <a:xfrm>
            <a:off x="8225422" y="2101609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5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104D904D-3669-2C25-DAD7-C8765F14D61B}"/>
              </a:ext>
            </a:extLst>
          </p:cNvPr>
          <p:cNvSpPr txBox="1">
            <a:spLocks/>
          </p:cNvSpPr>
          <p:nvPr/>
        </p:nvSpPr>
        <p:spPr bwMode="auto">
          <a:xfrm>
            <a:off x="6817690" y="2786328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93421911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3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E0B5833-E59D-4A38-A613-4D89B7DE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Aircraft </a:t>
            </a:r>
            <a:r>
              <a:rPr lang="fr-FR" dirty="0" err="1"/>
              <a:t>modelization</a:t>
            </a:r>
            <a:r>
              <a:rPr lang="fr-FR" dirty="0"/>
              <a:t>: HALE </a:t>
            </a:r>
            <a:r>
              <a:rPr lang="fr-FR" dirty="0" err="1"/>
              <a:t>aircraft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4C50CC-CB44-4930-B82E-46C094DB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415511"/>
            <a:ext cx="4294375" cy="16884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AE667C-219C-42A7-BE3B-12DF769BFFB5}"/>
              </a:ext>
            </a:extLst>
          </p:cNvPr>
          <p:cNvSpPr txBox="1"/>
          <p:nvPr/>
        </p:nvSpPr>
        <p:spPr>
          <a:xfrm>
            <a:off x="355600" y="6170197"/>
            <a:ext cx="856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E. </a:t>
            </a:r>
            <a:r>
              <a:rPr lang="en-US" sz="800" dirty="0" err="1"/>
              <a:t>Duriez</a:t>
            </a:r>
            <a:r>
              <a:rPr lang="en-US" sz="800" dirty="0"/>
              <a:t>, V.M. </a:t>
            </a:r>
            <a:r>
              <a:rPr lang="en-US" sz="800" dirty="0" err="1"/>
              <a:t>Guadaño</a:t>
            </a:r>
            <a:r>
              <a:rPr lang="en-US" sz="800" dirty="0"/>
              <a:t> Martín &amp; J. </a:t>
            </a:r>
            <a:r>
              <a:rPr lang="en-US" sz="800" dirty="0" err="1"/>
              <a:t>Morlier</a:t>
            </a:r>
            <a:r>
              <a:rPr lang="en-US" sz="800" dirty="0"/>
              <a:t>, footprint minimization of solar-powered HALE using MDO and eco-material selection. </a:t>
            </a:r>
            <a:r>
              <a:rPr lang="en-US" sz="800" i="1" dirty="0"/>
              <a:t>Sci Rep</a:t>
            </a:r>
            <a:r>
              <a:rPr lang="en-US" sz="800" dirty="0"/>
              <a:t> </a:t>
            </a:r>
            <a:r>
              <a:rPr lang="en-US" sz="800" b="1" dirty="0"/>
              <a:t>13</a:t>
            </a:r>
            <a:r>
              <a:rPr lang="en-US" sz="800" dirty="0"/>
              <a:t>, 11994 (2023).</a:t>
            </a:r>
          </a:p>
          <a:p>
            <a:endParaRPr lang="en-US" sz="800" dirty="0"/>
          </a:p>
          <a:p>
            <a:r>
              <a:rPr lang="fr-FR" sz="800" dirty="0"/>
              <a:t>M. Colombo, J. </a:t>
            </a:r>
            <a:r>
              <a:rPr lang="fr-FR" sz="800" dirty="0" err="1"/>
              <a:t>Morlier</a:t>
            </a:r>
            <a:r>
              <a:rPr lang="fr-FR" sz="800" dirty="0"/>
              <a:t> and M. </a:t>
            </a:r>
            <a:r>
              <a:rPr lang="fr-FR" sz="800" dirty="0" err="1"/>
              <a:t>Bauerheim</a:t>
            </a:r>
            <a:r>
              <a:rPr lang="fr-FR" sz="800" dirty="0"/>
              <a:t>. </a:t>
            </a:r>
            <a:r>
              <a:rPr lang="fr-FR" sz="800" dirty="0">
                <a:hlinkClick r:id="rId3"/>
              </a:rPr>
              <a:t>"</a:t>
            </a:r>
            <a:r>
              <a:rPr lang="fr-FR" sz="800" dirty="0" err="1">
                <a:hlinkClick r:id="rId3"/>
              </a:rPr>
              <a:t>Prediction</a:t>
            </a:r>
            <a:r>
              <a:rPr lang="fr-FR" sz="800" dirty="0">
                <a:hlinkClick r:id="rId3"/>
              </a:rPr>
              <a:t> of Gust </a:t>
            </a:r>
            <a:r>
              <a:rPr lang="fr-FR" sz="800" dirty="0" err="1">
                <a:hlinkClick r:id="rId3"/>
              </a:rPr>
              <a:t>Aeroelastic</a:t>
            </a:r>
            <a:r>
              <a:rPr lang="fr-FR" sz="800" dirty="0">
                <a:hlinkClick r:id="rId3"/>
              </a:rPr>
              <a:t> performance of HALE </a:t>
            </a:r>
            <a:r>
              <a:rPr lang="fr-FR" sz="800" dirty="0" err="1">
                <a:hlinkClick r:id="rId3"/>
              </a:rPr>
              <a:t>using</a:t>
            </a:r>
            <a:r>
              <a:rPr lang="fr-FR" sz="800" dirty="0">
                <a:hlinkClick r:id="rId3"/>
              </a:rPr>
              <a:t> Graph Neural Networks,"</a:t>
            </a:r>
            <a:r>
              <a:rPr lang="fr-FR" sz="800" dirty="0"/>
              <a:t>. </a:t>
            </a:r>
            <a:r>
              <a:rPr lang="fr-FR" sz="800" i="1" dirty="0"/>
              <a:t>AIAA SCITECH 2023 Forum.</a:t>
            </a:r>
            <a:endParaRPr lang="fr-FR" sz="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3C88F3A-F326-44C1-862E-7A9ACBA74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30" y="3429000"/>
            <a:ext cx="4427245" cy="20971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EDEC02C-1020-437C-912F-F25291602498}"/>
              </a:ext>
            </a:extLst>
          </p:cNvPr>
          <p:cNvSpPr txBox="1"/>
          <p:nvPr/>
        </p:nvSpPr>
        <p:spPr>
          <a:xfrm>
            <a:off x="645952" y="5721292"/>
            <a:ext cx="376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HALE Aircraft </a:t>
            </a:r>
            <a:r>
              <a:rPr lang="fr-FR" dirty="0" err="1"/>
              <a:t>Geometry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E74221-74F1-47E8-9FDD-3F12A6CA6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27" y="1413414"/>
            <a:ext cx="4195670" cy="3230254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D11F4E4-3A63-48F0-B9F6-8D42CF484F27}"/>
              </a:ext>
            </a:extLst>
          </p:cNvPr>
          <p:cNvSpPr/>
          <p:nvPr/>
        </p:nvSpPr>
        <p:spPr bwMode="auto">
          <a:xfrm>
            <a:off x="5048463" y="3140433"/>
            <a:ext cx="2332139" cy="4026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F4C491-374D-4A6C-A323-61A9B85761B7}"/>
              </a:ext>
            </a:extLst>
          </p:cNvPr>
          <p:cNvSpPr txBox="1"/>
          <p:nvPr/>
        </p:nvSpPr>
        <p:spPr>
          <a:xfrm>
            <a:off x="5209888" y="1933545"/>
            <a:ext cx="1872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Prediction</a:t>
            </a:r>
            <a:r>
              <a:rPr lang="fr-FR" sz="1600" dirty="0"/>
              <a:t> of nodal </a:t>
            </a:r>
            <a:r>
              <a:rPr lang="fr-FR" sz="1600" dirty="0" err="1"/>
              <a:t>displacement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neural network in case of </a:t>
            </a:r>
            <a:r>
              <a:rPr lang="fr-FR" sz="1600" dirty="0" err="1"/>
              <a:t>gust</a:t>
            </a:r>
            <a:endParaRPr lang="fr-FR" sz="1600" dirty="0"/>
          </a:p>
        </p:txBody>
      </p:sp>
      <p:sp>
        <p:nvSpPr>
          <p:cNvPr id="36" name="Flèche : angle droit 35">
            <a:extLst>
              <a:ext uri="{FF2B5EF4-FFF2-40B4-BE49-F238E27FC236}">
                <a16:creationId xmlns:a16="http://schemas.microsoft.com/office/drawing/2014/main" id="{EEE669DC-DE48-4517-B245-A09ABFA87908}"/>
              </a:ext>
            </a:extLst>
          </p:cNvPr>
          <p:cNvSpPr/>
          <p:nvPr/>
        </p:nvSpPr>
        <p:spPr bwMode="auto">
          <a:xfrm rot="5400000">
            <a:off x="6539923" y="4717026"/>
            <a:ext cx="402673" cy="1601535"/>
          </a:xfrm>
          <a:prstGeom prst="bentUpArrow">
            <a:avLst>
              <a:gd name="adj1" fmla="val 29167"/>
              <a:gd name="adj2" fmla="val 25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7A2080-A5D8-4A5D-B613-2AC7E80EC05D}"/>
              </a:ext>
            </a:extLst>
          </p:cNvPr>
          <p:cNvSpPr txBox="1"/>
          <p:nvPr/>
        </p:nvSpPr>
        <p:spPr>
          <a:xfrm>
            <a:off x="7797513" y="5110617"/>
            <a:ext cx="4275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Expensive</a:t>
            </a:r>
            <a:r>
              <a:rPr lang="fr-FR" sz="1600" dirty="0"/>
              <a:t> to </a:t>
            </a:r>
            <a:r>
              <a:rPr lang="fr-FR" sz="1600" dirty="0" err="1"/>
              <a:t>evaluate</a:t>
            </a:r>
            <a:r>
              <a:rPr lang="fr-FR" sz="1600" dirty="0"/>
              <a:t> (</a:t>
            </a:r>
            <a:r>
              <a:rPr lang="fr-FR" sz="1600" dirty="0" err="1"/>
              <a:t>aeroelastic</a:t>
            </a:r>
            <a:r>
              <a:rPr lang="fr-FR" sz="1600" dirty="0"/>
              <a:t> </a:t>
            </a:r>
            <a:r>
              <a:rPr lang="fr-FR" sz="1600" dirty="0" err="1"/>
              <a:t>problem</a:t>
            </a:r>
            <a:r>
              <a:rPr lang="fr-FR" sz="1600" dirty="0"/>
              <a:t> or neural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No </a:t>
            </a:r>
            <a:r>
              <a:rPr lang="fr-FR" sz="1600" dirty="0" err="1"/>
              <a:t>derivative</a:t>
            </a:r>
            <a:r>
              <a:rPr lang="fr-FR" sz="1600" dirty="0"/>
              <a:t> </a:t>
            </a:r>
            <a:r>
              <a:rPr lang="fr-FR" sz="1600" dirty="0" err="1"/>
              <a:t>available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7695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24" grpId="0"/>
      <p:bldP spid="36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4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33" name="ZoneTexte 32" descr=" 69"/>
          <p:cNvSpPr txBox="1"/>
          <p:nvPr/>
        </p:nvSpPr>
        <p:spPr>
          <a:xfrm>
            <a:off x="260879" y="6193976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J. Martins, A. Ning,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Engineering design optimization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2021, Cambridge University Press.</a:t>
            </a:r>
          </a:p>
        </p:txBody>
      </p:sp>
      <p:sp>
        <p:nvSpPr>
          <p:cNvPr id="34" name="Titre 1"/>
          <p:cNvSpPr>
            <a:spLocks noGrp="1"/>
          </p:cNvSpPr>
          <p:nvPr>
            <p:ph type="title"/>
          </p:nvPr>
        </p:nvSpPr>
        <p:spPr>
          <a:xfrm>
            <a:off x="245913" y="-1700"/>
            <a:ext cx="8842482" cy="1318684"/>
          </a:xfrm>
        </p:spPr>
        <p:txBody>
          <a:bodyPr/>
          <a:lstStyle/>
          <a:p>
            <a:r>
              <a:rPr lang="fr-FR" dirty="0" err="1"/>
              <a:t>Expensive</a:t>
            </a:r>
            <a:r>
              <a:rPr lang="fr-FR" dirty="0"/>
              <a:t> black-box </a:t>
            </a:r>
            <a:r>
              <a:rPr lang="fr-FR" dirty="0" err="1"/>
              <a:t>optimization</a:t>
            </a:r>
            <a:endParaRPr lang="fr-FR" dirty="0"/>
          </a:p>
        </p:txBody>
      </p:sp>
      <p:sp>
        <p:nvSpPr>
          <p:cNvPr id="27" name="Rectangle 26" descr=" 26"/>
          <p:cNvSpPr/>
          <p:nvPr/>
        </p:nvSpPr>
        <p:spPr>
          <a:xfrm>
            <a:off x="378459" y="1431490"/>
            <a:ext cx="596942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900" dirty="0"/>
              <a:t>Expensive-to-evaluate</a:t>
            </a:r>
            <a:endParaRPr lang="fr-FR" sz="1900" dirty="0"/>
          </a:p>
        </p:txBody>
      </p:sp>
      <p:sp>
        <p:nvSpPr>
          <p:cNvPr id="28" name="Rectangle 27" descr=" 26"/>
          <p:cNvSpPr/>
          <p:nvPr/>
        </p:nvSpPr>
        <p:spPr>
          <a:xfrm>
            <a:off x="378458" y="1867998"/>
            <a:ext cx="596943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n-US" sz="1900" dirty="0"/>
              <a:t>Black-box (</a:t>
            </a:r>
            <a:r>
              <a:rPr lang="en-US" i="1" dirty="0"/>
              <a:t>no derivative</a:t>
            </a:r>
            <a:r>
              <a:rPr lang="en-US" sz="1900" dirty="0"/>
              <a:t>)</a:t>
            </a:r>
            <a:endParaRPr lang="fr-FR" sz="1900" dirty="0"/>
          </a:p>
        </p:txBody>
      </p:sp>
      <p:sp>
        <p:nvSpPr>
          <p:cNvPr id="49" name="Rectangle 48" descr=" 50"/>
          <p:cNvSpPr/>
          <p:nvPr/>
        </p:nvSpPr>
        <p:spPr>
          <a:xfrm>
            <a:off x="255057" y="5268382"/>
            <a:ext cx="65076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Bayesian optimization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lang="en-US" sz="2000" kern="0" dirty="0">
                <a:solidFill>
                  <a:prstClr val="black"/>
                </a:solidFill>
              </a:rPr>
              <a:t>E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fficient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sz="2000" kern="0" dirty="0">
                <a:solidFill>
                  <a:prstClr val="black"/>
                </a:solidFill>
              </a:rPr>
              <a:t>G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lobal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Optimization) can solve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efficiently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509A"/>
                </a:solidFill>
                <a:effectLst/>
                <a:uLnTx/>
                <a:uFillTx/>
              </a:rPr>
              <a:t>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expensive black-box problem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50" name="Rectangle 49" descr=" 26"/>
          <p:cNvSpPr/>
          <p:nvPr/>
        </p:nvSpPr>
        <p:spPr>
          <a:xfrm>
            <a:off x="378458" y="2304506"/>
            <a:ext cx="288544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fr-FR" sz="1900" dirty="0" err="1"/>
              <a:t>Surrogate-based</a:t>
            </a:r>
            <a:endParaRPr lang="fr-FR" sz="1900" dirty="0"/>
          </a:p>
        </p:txBody>
      </p:sp>
      <p:sp>
        <p:nvSpPr>
          <p:cNvPr id="51" name="Rectangle 50" descr=" 26"/>
          <p:cNvSpPr/>
          <p:nvPr/>
        </p:nvSpPr>
        <p:spPr>
          <a:xfrm>
            <a:off x="378458" y="2741014"/>
            <a:ext cx="288544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fr-FR" sz="1900" dirty="0"/>
              <a:t>Global </a:t>
            </a:r>
            <a:r>
              <a:rPr lang="fr-FR" sz="1900" dirty="0" err="1"/>
              <a:t>optimization</a:t>
            </a:r>
            <a:endParaRPr lang="fr-FR" sz="1900" dirty="0"/>
          </a:p>
        </p:txBody>
      </p:sp>
      <p:sp>
        <p:nvSpPr>
          <p:cNvPr id="52" name="Rectangle 51" descr=" 26"/>
          <p:cNvSpPr/>
          <p:nvPr/>
        </p:nvSpPr>
        <p:spPr>
          <a:xfrm>
            <a:off x="378457" y="3176157"/>
            <a:ext cx="321253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fr-FR" sz="1900" dirty="0" err="1"/>
              <a:t>Constrained</a:t>
            </a:r>
            <a:r>
              <a:rPr lang="fr-FR" sz="1900" dirty="0"/>
              <a:t> </a:t>
            </a:r>
            <a:r>
              <a:rPr lang="fr-FR" sz="1900" dirty="0" err="1"/>
              <a:t>problems</a:t>
            </a:r>
            <a:endParaRPr lang="fr-FR" sz="1900" dirty="0"/>
          </a:p>
        </p:txBody>
      </p:sp>
      <p:sp>
        <p:nvSpPr>
          <p:cNvPr id="53" name="Flèche droite 52"/>
          <p:cNvSpPr/>
          <p:nvPr/>
        </p:nvSpPr>
        <p:spPr bwMode="auto">
          <a:xfrm rot="5400000">
            <a:off x="1170459" y="4148044"/>
            <a:ext cx="1301440" cy="5625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63F139F-4BB5-4FA2-98F3-105D120A9043}"/>
              </a:ext>
            </a:extLst>
          </p:cNvPr>
          <p:cNvGrpSpPr/>
          <p:nvPr/>
        </p:nvGrpSpPr>
        <p:grpSpPr>
          <a:xfrm>
            <a:off x="6116723" y="3123992"/>
            <a:ext cx="5567277" cy="3024543"/>
            <a:chOff x="2174317" y="4024280"/>
            <a:chExt cx="3813133" cy="2065921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DECD839-2E43-41FA-90A4-66471E2445F3}"/>
                </a:ext>
              </a:extLst>
            </p:cNvPr>
            <p:cNvSpPr txBox="1"/>
            <p:nvPr/>
          </p:nvSpPr>
          <p:spPr>
            <a:xfrm>
              <a:off x="5030291" y="4390848"/>
              <a:ext cx="957159" cy="28442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defTabSz="916960">
                <a:defRPr/>
              </a:pP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Evolutionary</a:t>
              </a:r>
              <a:r>
                <a:rPr lang="fr-FR" sz="1053" b="1" kern="0" dirty="0">
                  <a:solidFill>
                    <a:srgbClr val="242852"/>
                  </a:solidFill>
                  <a:latin typeface="Arial"/>
                </a:rPr>
                <a:t> </a:t>
              </a: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algorithms</a:t>
              </a:r>
              <a:endParaRPr lang="fr-FR" sz="1053" b="1" kern="0" dirty="0">
                <a:solidFill>
                  <a:srgbClr val="242852"/>
                </a:solidFill>
                <a:latin typeface="Arial"/>
              </a:endParaRPr>
            </a:p>
          </p:txBody>
        </p:sp>
        <p:sp>
          <p:nvSpPr>
            <p:cNvPr id="14" name="Forme libre 5">
              <a:extLst>
                <a:ext uri="{FF2B5EF4-FFF2-40B4-BE49-F238E27FC236}">
                  <a16:creationId xmlns:a16="http://schemas.microsoft.com/office/drawing/2014/main" id="{C7E845FE-5223-406C-9BEB-78BD5B7FE030}"/>
                </a:ext>
              </a:extLst>
            </p:cNvPr>
            <p:cNvSpPr/>
            <p:nvPr/>
          </p:nvSpPr>
          <p:spPr bwMode="auto">
            <a:xfrm>
              <a:off x="3370208" y="4527688"/>
              <a:ext cx="1785257" cy="917303"/>
            </a:xfrm>
            <a:custGeom>
              <a:avLst/>
              <a:gdLst>
                <a:gd name="connsiteX0" fmla="*/ 0 w 1785257"/>
                <a:gd name="connsiteY0" fmla="*/ 917303 h 917303"/>
                <a:gd name="connsiteX1" fmla="*/ 557348 w 1785257"/>
                <a:gd name="connsiteY1" fmla="*/ 150949 h 917303"/>
                <a:gd name="connsiteX2" fmla="*/ 1785257 w 1785257"/>
                <a:gd name="connsiteY2" fmla="*/ 11611 h 91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257" h="917303">
                  <a:moveTo>
                    <a:pt x="0" y="917303"/>
                  </a:moveTo>
                  <a:cubicBezTo>
                    <a:pt x="129902" y="609600"/>
                    <a:pt x="259805" y="301898"/>
                    <a:pt x="557348" y="150949"/>
                  </a:cubicBezTo>
                  <a:cubicBezTo>
                    <a:pt x="854891" y="0"/>
                    <a:pt x="1320074" y="5805"/>
                    <a:pt x="1785257" y="11611"/>
                  </a:cubicBezTo>
                </a:path>
              </a:pathLst>
            </a:custGeom>
            <a:noFill/>
            <a:ln w="1587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 defTabSz="916960">
                <a:defRPr/>
              </a:pPr>
              <a:endParaRPr lang="fr-FR" sz="2407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F6F13D-A2FA-4497-B17D-E5C92EAC3FF9}"/>
                </a:ext>
              </a:extLst>
            </p:cNvPr>
            <p:cNvSpPr/>
            <p:nvPr/>
          </p:nvSpPr>
          <p:spPr bwMode="auto">
            <a:xfrm>
              <a:off x="3664274" y="4551889"/>
              <a:ext cx="647700" cy="23253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916960">
                <a:defRPr/>
              </a:pPr>
              <a:endParaRPr lang="fr-FR" sz="2407" kern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A25F8AE9-B79C-4F74-81E0-67FAE84CE558}"/>
                </a:ext>
              </a:extLst>
            </p:cNvPr>
            <p:cNvCxnSpPr/>
            <p:nvPr/>
          </p:nvCxnSpPr>
          <p:spPr bwMode="auto">
            <a:xfrm>
              <a:off x="2985951" y="5889468"/>
              <a:ext cx="269645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9A8229B-9343-47B5-90C9-66C9C95FC52F}"/>
                </a:ext>
              </a:extLst>
            </p:cNvPr>
            <p:cNvCxnSpPr/>
            <p:nvPr/>
          </p:nvCxnSpPr>
          <p:spPr bwMode="auto">
            <a:xfrm rot="5400000" flipH="1" flipV="1">
              <a:off x="2172249" y="5073707"/>
              <a:ext cx="1629465" cy="2059"/>
            </a:xfrm>
            <a:prstGeom prst="straightConnector1">
              <a:avLst/>
            </a:prstGeom>
            <a:noFill/>
            <a:ln w="9525" cap="flat" cmpd="sng" algn="ctr">
              <a:solidFill>
                <a:srgbClr val="4A66AC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CA623B5-51B6-4C3F-806C-35C218C4F399}"/>
                </a:ext>
              </a:extLst>
            </p:cNvPr>
            <p:cNvSpPr txBox="1"/>
            <p:nvPr/>
          </p:nvSpPr>
          <p:spPr>
            <a:xfrm>
              <a:off x="3439377" y="5900690"/>
              <a:ext cx="1640686" cy="18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6960">
                <a:defRPr/>
              </a:pPr>
              <a:r>
                <a:rPr lang="fr-FR" sz="1203" kern="0" dirty="0" err="1">
                  <a:solidFill>
                    <a:srgbClr val="4A66AC"/>
                  </a:solidFill>
                  <a:latin typeface="Arial"/>
                </a:rPr>
                <a:t>Number</a:t>
              </a:r>
              <a:r>
                <a:rPr lang="fr-FR" sz="1203" kern="0" dirty="0">
                  <a:solidFill>
                    <a:srgbClr val="4A66AC"/>
                  </a:solidFill>
                  <a:latin typeface="Arial"/>
                </a:rPr>
                <a:t> of </a:t>
              </a:r>
              <a:r>
                <a:rPr lang="fr-FR" sz="1203" kern="0" dirty="0" err="1">
                  <a:solidFill>
                    <a:srgbClr val="4A66AC"/>
                  </a:solidFill>
                  <a:latin typeface="Arial"/>
                </a:rPr>
                <a:t>function</a:t>
              </a:r>
              <a:r>
                <a:rPr lang="fr-FR" sz="1203" kern="0" dirty="0">
                  <a:solidFill>
                    <a:srgbClr val="4A66AC"/>
                  </a:solidFill>
                  <a:latin typeface="Arial"/>
                </a:rPr>
                <a:t> </a:t>
              </a:r>
              <a:r>
                <a:rPr lang="fr-FR" sz="1203" kern="0" dirty="0" err="1">
                  <a:solidFill>
                    <a:srgbClr val="4A66AC"/>
                  </a:solidFill>
                  <a:latin typeface="Arial"/>
                </a:rPr>
                <a:t>evaluations</a:t>
              </a:r>
              <a:endParaRPr lang="fr-FR" sz="1203" kern="0" dirty="0">
                <a:solidFill>
                  <a:srgbClr val="4A66AC"/>
                </a:solidFill>
                <a:latin typeface="Arial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CF5BFE7-D2C5-45CE-9D05-29B8B868C5EE}"/>
                </a:ext>
              </a:extLst>
            </p:cNvPr>
            <p:cNvSpPr txBox="1"/>
            <p:nvPr/>
          </p:nvSpPr>
          <p:spPr>
            <a:xfrm>
              <a:off x="2174317" y="4024280"/>
              <a:ext cx="1640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6960">
                <a:defRPr/>
              </a:pPr>
              <a:r>
                <a:rPr lang="fr-FR" sz="1203" kern="0" dirty="0">
                  <a:solidFill>
                    <a:srgbClr val="4A66AC"/>
                  </a:solidFill>
                  <a:latin typeface="Arial"/>
                </a:rPr>
                <a:t>Global aspect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8275904-336F-4C31-BD6D-0679124E3483}"/>
                </a:ext>
              </a:extLst>
            </p:cNvPr>
            <p:cNvSpPr txBox="1"/>
            <p:nvPr/>
          </p:nvSpPr>
          <p:spPr>
            <a:xfrm>
              <a:off x="3357194" y="4595609"/>
              <a:ext cx="1278171" cy="173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6960">
                <a:defRPr/>
              </a:pP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Bayesian</a:t>
              </a:r>
              <a:r>
                <a:rPr lang="fr-FR" sz="1053" b="1" kern="0" dirty="0">
                  <a:solidFill>
                    <a:srgbClr val="242852"/>
                  </a:solidFill>
                  <a:latin typeface="Arial"/>
                </a:rPr>
                <a:t> </a:t>
              </a: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Optimization</a:t>
              </a:r>
              <a:endParaRPr lang="fr-FR" sz="1053" b="1" kern="0" dirty="0">
                <a:solidFill>
                  <a:srgbClr val="242852"/>
                </a:solidFill>
                <a:latin typeface="Arial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ACD8593-5506-45D1-A9A3-0A1969FAF258}"/>
                </a:ext>
              </a:extLst>
            </p:cNvPr>
            <p:cNvSpPr txBox="1"/>
            <p:nvPr/>
          </p:nvSpPr>
          <p:spPr>
            <a:xfrm>
              <a:off x="3008998" y="5206646"/>
              <a:ext cx="925844" cy="28442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algn="ctr" defTabSz="916960">
                <a:defRPr/>
              </a:pPr>
              <a:r>
                <a:rPr lang="fr-FR" sz="1053" b="1" kern="0" dirty="0">
                  <a:solidFill>
                    <a:srgbClr val="242852"/>
                  </a:solidFill>
                  <a:latin typeface="Arial"/>
                </a:rPr>
                <a:t>Gradient-</a:t>
              </a: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based</a:t>
              </a:r>
              <a:r>
                <a:rPr lang="fr-FR" sz="1053" b="1" kern="0" dirty="0">
                  <a:solidFill>
                    <a:srgbClr val="242852"/>
                  </a:solidFill>
                  <a:latin typeface="Arial"/>
                </a:rPr>
                <a:t> </a:t>
              </a:r>
              <a:r>
                <a:rPr lang="fr-FR" sz="1053" b="1" kern="0" dirty="0" err="1">
                  <a:solidFill>
                    <a:srgbClr val="242852"/>
                  </a:solidFill>
                  <a:latin typeface="Arial"/>
                </a:rPr>
                <a:t>algorithms</a:t>
              </a:r>
              <a:endParaRPr lang="fr-FR" sz="1053" b="1" kern="0" dirty="0">
                <a:solidFill>
                  <a:srgbClr val="242852"/>
                </a:solidFill>
                <a:latin typeface="Arial"/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825" y="618358"/>
            <a:ext cx="3676704" cy="25227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84920" y="1316983"/>
            <a:ext cx="228600" cy="3599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0130591" y="1163320"/>
            <a:ext cx="228600" cy="51362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736840" y="2560320"/>
            <a:ext cx="264160" cy="1441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0" name="ZoneTexte 29" descr=" 69"/>
          <p:cNvSpPr txBox="1"/>
          <p:nvPr/>
        </p:nvSpPr>
        <p:spPr>
          <a:xfrm>
            <a:off x="260879" y="6385528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D. Jones, M.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Schonlau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W. Welch,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Efficient global optimization of expensive black-box functions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1998, Journal of Global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7836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 animBg="1"/>
      <p:bldP spid="6" grpId="0" animBg="1"/>
      <p:bldP spid="29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>
            <a:extLst>
              <a:ext uri="{FF2B5EF4-FFF2-40B4-BE49-F238E27FC236}">
                <a16:creationId xmlns:a16="http://schemas.microsoft.com/office/drawing/2014/main" id="{9B6C696B-590C-4E9F-B09C-7F2FC89644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r="50000" b="8782"/>
          <a:stretch/>
        </p:blipFill>
        <p:spPr>
          <a:xfrm>
            <a:off x="2148096" y="2584303"/>
            <a:ext cx="2015640" cy="1951597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-309880" y="2621280"/>
            <a:ext cx="2528029" cy="1949491"/>
            <a:chOff x="-1214478" y="2525653"/>
            <a:chExt cx="5323430" cy="3621408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2290" y="2995672"/>
              <a:ext cx="5191242" cy="3151389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 bwMode="auto">
            <a:xfrm>
              <a:off x="-1214478" y="2525653"/>
              <a:ext cx="1602277" cy="32914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-180824" y="2614504"/>
              <a:ext cx="1359828" cy="121835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 rot="895995">
              <a:off x="540303" y="3324674"/>
              <a:ext cx="666670" cy="44988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895995">
              <a:off x="-130245" y="4254765"/>
              <a:ext cx="666670" cy="4498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895995">
              <a:off x="-137278" y="4747580"/>
              <a:ext cx="666670" cy="4498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895995">
              <a:off x="-113975" y="5135571"/>
              <a:ext cx="666670" cy="4498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74" name="Titre 1"/>
          <p:cNvSpPr>
            <a:spLocks noGrp="1"/>
          </p:cNvSpPr>
          <p:nvPr>
            <p:ph type="title"/>
          </p:nvPr>
        </p:nvSpPr>
        <p:spPr>
          <a:xfrm>
            <a:off x="406401" y="1"/>
            <a:ext cx="11061700" cy="1191684"/>
          </a:xfrm>
        </p:spPr>
        <p:txBody>
          <a:bodyPr/>
          <a:lstStyle/>
          <a:p>
            <a:r>
              <a:rPr lang="fr-FR" dirty="0" err="1"/>
              <a:t>Surrogate</a:t>
            </a:r>
            <a:r>
              <a:rPr lang="fr-FR" dirty="0"/>
              <a:t> </a:t>
            </a:r>
            <a:r>
              <a:rPr lang="fr-FR" dirty="0" err="1"/>
              <a:t>modeling</a:t>
            </a:r>
            <a:endParaRPr lang="fr-FR" dirty="0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6CC0F5CA-224B-41A7-9CC1-8675010D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45" b="81306"/>
          <a:stretch/>
        </p:blipFill>
        <p:spPr>
          <a:xfrm>
            <a:off x="424233" y="2584302"/>
            <a:ext cx="1723865" cy="40781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8603F23-FA09-4AA8-94E7-1134B93CAA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4" r="19741" b="8353"/>
          <a:stretch/>
        </p:blipFill>
        <p:spPr>
          <a:xfrm>
            <a:off x="4163736" y="2578880"/>
            <a:ext cx="2337132" cy="1951597"/>
          </a:xfrm>
          <a:prstGeom prst="rect">
            <a:avLst/>
          </a:prstGeom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A8053868-BABD-46AC-95D8-B005CF24329C}"/>
              </a:ext>
            </a:extLst>
          </p:cNvPr>
          <p:cNvSpPr txBox="1"/>
          <p:nvPr/>
        </p:nvSpPr>
        <p:spPr>
          <a:xfrm>
            <a:off x="3155916" y="1776846"/>
            <a:ext cx="411085" cy="5027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73E468E6-7B8A-4258-BF3B-4F047338DB9E}"/>
              </a:ext>
            </a:extLst>
          </p:cNvPr>
          <p:cNvSpPr txBox="1"/>
          <p:nvPr/>
        </p:nvSpPr>
        <p:spPr>
          <a:xfrm>
            <a:off x="5061284" y="1776846"/>
            <a:ext cx="411085" cy="5027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B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93E39970-FCCF-4000-A786-B6B8C95A60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317"/>
          <a:stretch/>
        </p:blipFill>
        <p:spPr>
          <a:xfrm>
            <a:off x="7163882" y="53341"/>
            <a:ext cx="4647117" cy="5583411"/>
          </a:xfrm>
          <a:prstGeom prst="rect">
            <a:avLst/>
          </a:prstGeom>
        </p:spPr>
      </p:pic>
      <p:sp>
        <p:nvSpPr>
          <p:cNvPr id="81" name="ZoneTexte 80">
            <a:extLst>
              <a:ext uri="{FF2B5EF4-FFF2-40B4-BE49-F238E27FC236}">
                <a16:creationId xmlns:a16="http://schemas.microsoft.com/office/drawing/2014/main" id="{F194C2D9-8166-46E4-8CD7-413C876F5C60}"/>
              </a:ext>
            </a:extLst>
          </p:cNvPr>
          <p:cNvSpPr txBox="1"/>
          <p:nvPr/>
        </p:nvSpPr>
        <p:spPr>
          <a:xfrm>
            <a:off x="8163025" y="124736"/>
            <a:ext cx="425944" cy="5027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87780AD-8299-47B9-A2C0-2570D8E4AB95}"/>
              </a:ext>
            </a:extLst>
          </p:cNvPr>
          <p:cNvSpPr txBox="1"/>
          <p:nvPr/>
        </p:nvSpPr>
        <p:spPr>
          <a:xfrm>
            <a:off x="8162021" y="973094"/>
            <a:ext cx="427952" cy="5027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95F64A-98A7-4D21-9031-53695B841E30}"/>
              </a:ext>
            </a:extLst>
          </p:cNvPr>
          <p:cNvSpPr txBox="1"/>
          <p:nvPr/>
        </p:nvSpPr>
        <p:spPr>
          <a:xfrm>
            <a:off x="8161555" y="2045942"/>
            <a:ext cx="428884" cy="5126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5D06782-49D0-4FAF-BD44-5CC2766F3F7B}"/>
              </a:ext>
            </a:extLst>
          </p:cNvPr>
          <p:cNvSpPr/>
          <p:nvPr/>
        </p:nvSpPr>
        <p:spPr>
          <a:xfrm>
            <a:off x="8749044" y="2753027"/>
            <a:ext cx="1221424" cy="129367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A84FCA1-D61A-49E6-A4C4-B9EED0ED8A8D}"/>
              </a:ext>
            </a:extLst>
          </p:cNvPr>
          <p:cNvSpPr/>
          <p:nvPr/>
        </p:nvSpPr>
        <p:spPr>
          <a:xfrm>
            <a:off x="7233933" y="3106103"/>
            <a:ext cx="1360379" cy="539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6" name="ZoneTexte 85"/>
          <p:cNvSpPr txBox="1"/>
          <p:nvPr/>
        </p:nvSpPr>
        <p:spPr>
          <a:xfrm>
            <a:off x="6235405" y="522552"/>
            <a:ext cx="161133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67" dirty="0" err="1">
                <a:solidFill>
                  <a:srgbClr val="002060"/>
                </a:solidFill>
              </a:rPr>
              <a:t>Sampling</a:t>
            </a:r>
            <a:endParaRPr lang="fr-FR" sz="2667" dirty="0">
              <a:solidFill>
                <a:srgbClr val="002060"/>
              </a:solidFill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235405" y="1830186"/>
            <a:ext cx="1289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67" dirty="0" err="1">
                <a:solidFill>
                  <a:srgbClr val="002060"/>
                </a:solidFill>
              </a:rPr>
              <a:t>Models</a:t>
            </a:r>
            <a:endParaRPr lang="fr-FR" sz="2667" dirty="0">
              <a:solidFill>
                <a:srgbClr val="002060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7384090" y="5599472"/>
            <a:ext cx="364394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67" dirty="0" err="1">
                <a:solidFill>
                  <a:srgbClr val="002060"/>
                </a:solidFill>
              </a:rPr>
              <a:t>Analysis</a:t>
            </a:r>
            <a:r>
              <a:rPr lang="fr-FR" sz="2667" dirty="0">
                <a:solidFill>
                  <a:srgbClr val="002060"/>
                </a:solidFill>
              </a:rPr>
              <a:t> &amp; Exploitation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3E468E6-7B8A-4258-BF3B-4F047338DB9E}"/>
              </a:ext>
            </a:extLst>
          </p:cNvPr>
          <p:cNvSpPr txBox="1"/>
          <p:nvPr/>
        </p:nvSpPr>
        <p:spPr>
          <a:xfrm>
            <a:off x="8188288" y="5037419"/>
            <a:ext cx="428884" cy="5126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0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5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4" name="Flèche courbée vers la gauche 3"/>
          <p:cNvSpPr/>
          <p:nvPr/>
        </p:nvSpPr>
        <p:spPr bwMode="auto">
          <a:xfrm rot="5400000">
            <a:off x="3978755" y="3350842"/>
            <a:ext cx="691456" cy="3010706"/>
          </a:xfrm>
          <a:prstGeom prst="curvedLeftArrow">
            <a:avLst>
              <a:gd name="adj1" fmla="val 21616"/>
              <a:gd name="adj2" fmla="val 67072"/>
              <a:gd name="adj3" fmla="val 433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6" name="Flèche courbée vers la gauche 25"/>
          <p:cNvSpPr/>
          <p:nvPr/>
        </p:nvSpPr>
        <p:spPr bwMode="auto">
          <a:xfrm rot="15282782">
            <a:off x="3714736" y="2769280"/>
            <a:ext cx="691456" cy="1076288"/>
          </a:xfrm>
          <a:prstGeom prst="curvedLeftArrow">
            <a:avLst>
              <a:gd name="adj1" fmla="val 21616"/>
              <a:gd name="adj2" fmla="val 67072"/>
              <a:gd name="adj3" fmla="val 433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13840" y="5293487"/>
            <a:ext cx="600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CB5BC"/>
                </a:solidFill>
              </a:rPr>
              <a:t>Bayesian optimization: Adaptive sampling</a:t>
            </a:r>
          </a:p>
        </p:txBody>
      </p:sp>
      <p:sp>
        <p:nvSpPr>
          <p:cNvPr id="28" name="ZoneTexte 27" descr=" 69"/>
          <p:cNvSpPr txBox="1"/>
          <p:nvPr/>
        </p:nvSpPr>
        <p:spPr>
          <a:xfrm>
            <a:off x="260879" y="6385528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S. Forrester, A.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Sobester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A. Keane,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Engineering Design via Surrogate Modelling: A Practical Guide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2008, Wiley.</a:t>
            </a:r>
          </a:p>
        </p:txBody>
      </p:sp>
      <p:sp>
        <p:nvSpPr>
          <p:cNvPr id="29" name="ZoneTexte 28" descr=" 69"/>
          <p:cNvSpPr txBox="1"/>
          <p:nvPr/>
        </p:nvSpPr>
        <p:spPr>
          <a:xfrm>
            <a:off x="260879" y="6193976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S. Kim, F.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Boukouvala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Surrogate-Based Optimization for Mixed-Integer Nonlinear Problems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2020, Computers &amp; Chemical Engineering.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0076424" y="4624111"/>
            <a:ext cx="208582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67" dirty="0" err="1">
                <a:solidFill>
                  <a:srgbClr val="002060"/>
                </a:solidFill>
              </a:rPr>
              <a:t>Optimization</a:t>
            </a:r>
            <a:endParaRPr lang="fr-FR" sz="2667" dirty="0">
              <a:solidFill>
                <a:srgbClr val="00206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3E468E6-7B8A-4258-BF3B-4F047338DB9E}"/>
              </a:ext>
            </a:extLst>
          </p:cNvPr>
          <p:cNvSpPr txBox="1"/>
          <p:nvPr/>
        </p:nvSpPr>
        <p:spPr>
          <a:xfrm>
            <a:off x="10564189" y="4054689"/>
            <a:ext cx="428884" cy="5126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84FCA1-D61A-49E6-A4C4-B9EED0ED8A8D}"/>
              </a:ext>
            </a:extLst>
          </p:cNvPr>
          <p:cNvSpPr/>
          <p:nvPr/>
        </p:nvSpPr>
        <p:spPr>
          <a:xfrm>
            <a:off x="10529550" y="3258503"/>
            <a:ext cx="1045229" cy="228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903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1" grpId="0" animBg="1"/>
      <p:bldP spid="82" grpId="0" animBg="1"/>
      <p:bldP spid="83" grpId="0" animBg="1"/>
      <p:bldP spid="85" grpId="0" animBg="1"/>
      <p:bldP spid="86" grpId="0"/>
      <p:bldP spid="87" grpId="0"/>
      <p:bldP spid="88" grpId="0"/>
      <p:bldP spid="89" grpId="0" animBg="1"/>
      <p:bldP spid="4" grpId="0" animBg="1"/>
      <p:bldP spid="26" grpId="0" animBg="1"/>
      <p:bldP spid="5" grpId="0"/>
      <p:bldP spid="24" grpId="0"/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84090-A6A4-8FEF-C8BB-43055659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Surrogate</a:t>
            </a:r>
            <a:r>
              <a:rPr lang="fr-FR" dirty="0"/>
              <a:t> modeling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49E16-D293-0D07-8564-E343624C7F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b="1" dirty="0">
                <a:latin typeface="Book Antiqua" panose="02040602050305030304" pitchFamily="18" charset="0"/>
              </a:rPr>
              <a:t>6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5A671B-05EF-6CDF-A930-F83282F5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73" y="1318685"/>
            <a:ext cx="4747457" cy="4114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573D6B-FA35-9384-F253-6140AEBA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529" y="1896017"/>
            <a:ext cx="5473316" cy="28369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0564288-4909-EE85-4CFF-99AF414F716F}"/>
              </a:ext>
            </a:extLst>
          </p:cNvPr>
          <p:cNvSpPr txBox="1"/>
          <p:nvPr/>
        </p:nvSpPr>
        <p:spPr>
          <a:xfrm>
            <a:off x="1122881" y="5539315"/>
            <a:ext cx="44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Comparison</a:t>
            </a:r>
            <a:r>
              <a:rPr lang="fr-FR" dirty="0"/>
              <a:t> of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surrogate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9101DB-A181-1E3B-DFFC-D207A094DCE4}"/>
              </a:ext>
            </a:extLst>
          </p:cNvPr>
          <p:cNvSpPr txBox="1"/>
          <p:nvPr/>
        </p:nvSpPr>
        <p:spPr>
          <a:xfrm>
            <a:off x="6411070" y="4744607"/>
            <a:ext cx="44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In-</a:t>
            </a:r>
            <a:r>
              <a:rPr lang="fr-FR" dirty="0" err="1"/>
              <a:t>depths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of GP vs 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519D4-DE90-F287-6942-B4F1E7FB8536}"/>
              </a:ext>
            </a:extLst>
          </p:cNvPr>
          <p:cNvSpPr/>
          <p:nvPr/>
        </p:nvSpPr>
        <p:spPr bwMode="auto">
          <a:xfrm>
            <a:off x="1122881" y="2164702"/>
            <a:ext cx="4431252" cy="3545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3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entagone 26"/>
          <p:cNvSpPr/>
          <p:nvPr/>
        </p:nvSpPr>
        <p:spPr bwMode="auto">
          <a:xfrm>
            <a:off x="279210" y="2060757"/>
            <a:ext cx="2398540" cy="2077489"/>
          </a:xfrm>
          <a:prstGeom prst="homePlate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8964415" y="2054790"/>
            <a:ext cx="2770424" cy="2077571"/>
            <a:chOff x="7785464" y="3505409"/>
            <a:chExt cx="4185647" cy="2391824"/>
          </a:xfrm>
          <a:solidFill>
            <a:srgbClr val="DDEFF1"/>
          </a:solidFill>
        </p:grpSpPr>
        <p:sp>
          <p:nvSpPr>
            <p:cNvPr id="29" name="Chevron 28"/>
            <p:cNvSpPr/>
            <p:nvPr userDrawn="1"/>
          </p:nvSpPr>
          <p:spPr bwMode="auto">
            <a:xfrm>
              <a:off x="7785464" y="3505409"/>
              <a:ext cx="3587931" cy="2391824"/>
            </a:xfrm>
            <a:prstGeom prst="chevron">
              <a:avLst>
                <a:gd name="adj" fmla="val 51092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0" name="Chevron 29"/>
            <p:cNvSpPr/>
            <p:nvPr userDrawn="1"/>
          </p:nvSpPr>
          <p:spPr bwMode="auto">
            <a:xfrm>
              <a:off x="9437691" y="3505409"/>
              <a:ext cx="2533420" cy="2391824"/>
            </a:xfrm>
            <a:prstGeom prst="chevron">
              <a:avLst>
                <a:gd name="adj" fmla="val 0"/>
              </a:avLst>
            </a:prstGeom>
            <a:grpFill/>
            <a:ln w="12700" cap="flat" cmpd="sng" algn="ctr">
              <a:solidFill>
                <a:srgbClr val="A2A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31" name="Chevron 30"/>
            <p:cNvSpPr/>
            <p:nvPr userDrawn="1"/>
          </p:nvSpPr>
          <p:spPr bwMode="auto">
            <a:xfrm>
              <a:off x="9415967" y="3505409"/>
              <a:ext cx="425404" cy="2379600"/>
            </a:xfrm>
            <a:prstGeom prst="chevron">
              <a:avLst>
                <a:gd name="adj" fmla="val 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32" name="Google Shape;381;p55">
            <a:hlinkClick r:id="rId3" action="ppaction://hlinksldjump"/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03" y="2078402"/>
            <a:ext cx="1700400" cy="791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500" dirty="0">
                <a:solidFill>
                  <a:srgbClr val="FF9600"/>
                </a:solidFill>
                <a:latin typeface="Achemine ExtraBold" pitchFamily="2" charset="0"/>
              </a:rPr>
              <a:t>01</a:t>
            </a:r>
            <a:endParaRPr sz="3500" dirty="0">
              <a:solidFill>
                <a:srgbClr val="FF9600"/>
              </a:solidFill>
              <a:latin typeface="Achemine ExtraBold" pitchFamily="2" charset="0"/>
            </a:endParaRPr>
          </a:p>
        </p:txBody>
      </p:sp>
      <p:sp>
        <p:nvSpPr>
          <p:cNvPr id="33" name="Titre 1"/>
          <p:cNvSpPr txBox="1">
            <a:spLocks/>
          </p:cNvSpPr>
          <p:nvPr/>
        </p:nvSpPr>
        <p:spPr bwMode="auto">
          <a:xfrm>
            <a:off x="279182" y="-164115"/>
            <a:ext cx="11717867" cy="13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667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3200" kern="0" dirty="0"/>
              <a:t>Contents</a:t>
            </a:r>
          </a:p>
        </p:txBody>
      </p:sp>
      <p:sp>
        <p:nvSpPr>
          <p:cNvPr id="34" name="Google Shape;380;p55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-163188" y="2790840"/>
            <a:ext cx="3559600" cy="70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800" cap="small" dirty="0">
                <a:latin typeface="Achemine ExtraBold" pitchFamily="2" charset="0"/>
              </a:rPr>
              <a:t>Motivation</a:t>
            </a:r>
            <a:endParaRPr lang="en-US" sz="2800" cap="small" dirty="0">
              <a:latin typeface="Achemine ExtraBold" pitchFamily="2" charset="0"/>
            </a:endParaRPr>
          </a:p>
        </p:txBody>
      </p:sp>
      <p:sp>
        <p:nvSpPr>
          <p:cNvPr id="40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9851486" y="2725400"/>
            <a:ext cx="2902479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fr-FR" sz="2800" kern="0" cap="small" dirty="0">
                <a:latin typeface="Achemine ExtraBold" pitchFamily="2" charset="0"/>
              </a:rPr>
              <a:t>Conclusions  Perspectives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1834438" y="2060575"/>
            <a:ext cx="3451428" cy="2077572"/>
          </a:xfrm>
          <a:prstGeom prst="chevron">
            <a:avLst/>
          </a:prstGeom>
          <a:solidFill>
            <a:schemeClr val="accent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Google Shape;381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3458327" y="208279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02</a:t>
            </a:r>
          </a:p>
        </p:txBody>
      </p:sp>
      <p:sp>
        <p:nvSpPr>
          <p:cNvPr id="44" name="Google Shape;380;p55">
            <a:hlinkClick r:id="rId3" action="ppaction://hlinksldjump"/>
          </p:cNvPr>
          <p:cNvSpPr txBox="1">
            <a:spLocks/>
          </p:cNvSpPr>
          <p:nvPr/>
        </p:nvSpPr>
        <p:spPr bwMode="auto">
          <a:xfrm>
            <a:off x="2220443" y="2793107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fr-FR" sz="2800" kern="0" cap="small" dirty="0" err="1">
                <a:latin typeface="Achemine ExtraBold" pitchFamily="2" charset="0"/>
              </a:rPr>
              <a:t>Gaussian</a:t>
            </a:r>
            <a:endParaRPr lang="fr-FR" sz="2800" kern="0" cap="small" dirty="0">
              <a:latin typeface="Achemine ExtraBold" pitchFamily="2" charset="0"/>
            </a:endParaRPr>
          </a:p>
          <a:p>
            <a:pPr algn="ctr"/>
            <a:r>
              <a:rPr lang="fr-FR" sz="2800" kern="0" cap="small" dirty="0">
                <a:latin typeface="Achemine ExtraBold" pitchFamily="2" charset="0"/>
              </a:rPr>
              <a:t> Process</a:t>
            </a:r>
            <a:endParaRPr lang="en-US" sz="2800" kern="0" cap="small" dirty="0">
              <a:latin typeface="Achemine ExtraBold" pitchFamily="2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7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16" name="Chevron 41">
            <a:extLst>
              <a:ext uri="{FF2B5EF4-FFF2-40B4-BE49-F238E27FC236}">
                <a16:creationId xmlns:a16="http://schemas.microsoft.com/office/drawing/2014/main" id="{47A110B6-DFD4-4A34-8968-CE7AF208C13B}"/>
              </a:ext>
            </a:extLst>
          </p:cNvPr>
          <p:cNvSpPr/>
          <p:nvPr/>
        </p:nvSpPr>
        <p:spPr bwMode="auto">
          <a:xfrm>
            <a:off x="4386647" y="2054790"/>
            <a:ext cx="3278451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7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006F73EB-D25B-4C3A-94A1-0A9301A8E33A}"/>
              </a:ext>
            </a:extLst>
          </p:cNvPr>
          <p:cNvSpPr txBox="1">
            <a:spLocks/>
          </p:cNvSpPr>
          <p:nvPr/>
        </p:nvSpPr>
        <p:spPr bwMode="auto">
          <a:xfrm>
            <a:off x="6211018" y="2067676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03</a:t>
            </a:r>
          </a:p>
        </p:txBody>
      </p:sp>
      <p:sp>
        <p:nvSpPr>
          <p:cNvPr id="18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64DA59BF-541C-4AF8-870B-BB1955FC040E}"/>
              </a:ext>
            </a:extLst>
          </p:cNvPr>
          <p:cNvSpPr txBox="1">
            <a:spLocks/>
          </p:cNvSpPr>
          <p:nvPr/>
        </p:nvSpPr>
        <p:spPr bwMode="auto">
          <a:xfrm>
            <a:off x="4629185" y="2777991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Frequency</a:t>
            </a:r>
          </a:p>
          <a:p>
            <a:pPr algn="ctr"/>
            <a:r>
              <a:rPr lang="en-US" sz="2800" kern="0" cap="small" dirty="0">
                <a:latin typeface="Achemine ExtraBold" pitchFamily="2" charset="0"/>
              </a:rPr>
              <a:t> Kernel</a:t>
            </a:r>
          </a:p>
        </p:txBody>
      </p:sp>
      <p:sp>
        <p:nvSpPr>
          <p:cNvPr id="20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B753E6DF-590C-447E-8823-7A8B2F6091FF}"/>
              </a:ext>
            </a:extLst>
          </p:cNvPr>
          <p:cNvSpPr txBox="1">
            <a:spLocks/>
          </p:cNvSpPr>
          <p:nvPr/>
        </p:nvSpPr>
        <p:spPr bwMode="auto">
          <a:xfrm>
            <a:off x="10833800" y="2078402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3" name="Chevron 41">
            <a:extLst>
              <a:ext uri="{FF2B5EF4-FFF2-40B4-BE49-F238E27FC236}">
                <a16:creationId xmlns:a16="http://schemas.microsoft.com/office/drawing/2014/main" id="{9DB08092-3C5C-5C6D-321D-ACC419281C74}"/>
              </a:ext>
            </a:extLst>
          </p:cNvPr>
          <p:cNvSpPr/>
          <p:nvPr/>
        </p:nvSpPr>
        <p:spPr bwMode="auto">
          <a:xfrm>
            <a:off x="6693026" y="2057683"/>
            <a:ext cx="3278451" cy="2077572"/>
          </a:xfrm>
          <a:prstGeom prst="chevron">
            <a:avLst/>
          </a:prstGeom>
          <a:solidFill>
            <a:srgbClr val="DDEFF1"/>
          </a:solidFill>
          <a:ln w="12700" cap="flat" cmpd="sng" algn="ctr">
            <a:solidFill>
              <a:srgbClr val="A2A20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" name="Google Shape;381;p55">
            <a:hlinkClick r:id="rId3" action="ppaction://hlinksldjump"/>
            <a:extLst>
              <a:ext uri="{FF2B5EF4-FFF2-40B4-BE49-F238E27FC236}">
                <a16:creationId xmlns:a16="http://schemas.microsoft.com/office/drawing/2014/main" id="{F7433A56-E8CB-F81B-DD90-C96BF6C51270}"/>
              </a:ext>
            </a:extLst>
          </p:cNvPr>
          <p:cNvSpPr txBox="1">
            <a:spLocks/>
          </p:cNvSpPr>
          <p:nvPr/>
        </p:nvSpPr>
        <p:spPr bwMode="auto">
          <a:xfrm>
            <a:off x="8356916" y="2098535"/>
            <a:ext cx="1700400" cy="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accent2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r>
              <a:rPr lang="en" kern="0" dirty="0">
                <a:solidFill>
                  <a:srgbClr val="FF9600"/>
                </a:solidFill>
                <a:latin typeface="Achemine ExtraBold" pitchFamily="2" charset="0"/>
              </a:rPr>
              <a:t>04</a:t>
            </a:r>
          </a:p>
        </p:txBody>
      </p:sp>
      <p:sp>
        <p:nvSpPr>
          <p:cNvPr id="5" name="Google Shape;380;p55">
            <a:hlinkClick r:id="rId3" action="ppaction://hlinksldjump"/>
            <a:extLst>
              <a:ext uri="{FF2B5EF4-FFF2-40B4-BE49-F238E27FC236}">
                <a16:creationId xmlns:a16="http://schemas.microsoft.com/office/drawing/2014/main" id="{F7825B8E-4BC7-BC33-3F5C-1AA24277172B}"/>
              </a:ext>
            </a:extLst>
          </p:cNvPr>
          <p:cNvSpPr txBox="1">
            <a:spLocks/>
          </p:cNvSpPr>
          <p:nvPr/>
        </p:nvSpPr>
        <p:spPr bwMode="auto">
          <a:xfrm>
            <a:off x="6949184" y="2783254"/>
            <a:ext cx="3559600" cy="7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>
            <a:lvl1pPr lvl="0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rgbClr val="00509A"/>
                </a:solidFill>
                <a:latin typeface="+mj-lt"/>
                <a:ea typeface="+mj-ea"/>
                <a:cs typeface="ＭＳ Ｐゴシック" charset="0"/>
              </a:defRPr>
            </a:lvl1pPr>
            <a:lvl2pPr lvl="1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rtl="0" eaLnBrk="0" fontAlgn="base" hangingPunct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lvl="5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1219170" lvl="6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828754" lvl="7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2438339" lvl="8" algn="l" rtl="0" fontAlgn="base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>
                <a:solidFill>
                  <a:srgbClr val="00509A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algn="ctr"/>
            <a:r>
              <a:rPr lang="en-US" sz="2800" kern="0" cap="small" dirty="0">
                <a:latin typeface="Achemine ExtraBold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59992232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0C519150-FB3A-4509-836B-0076E8E9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"/>
            <a:ext cx="11717867" cy="1318684"/>
          </a:xfrm>
        </p:spPr>
        <p:txBody>
          <a:bodyPr/>
          <a:lstStyle/>
          <a:p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(or </a:t>
            </a:r>
            <a:r>
              <a:rPr lang="fr-FR" dirty="0" err="1"/>
              <a:t>Kriging</a:t>
            </a:r>
            <a:r>
              <a:rPr lang="fr-FR" dirty="0"/>
              <a:t> 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5D55A29-6B44-45A8-8E7C-BF87E7B33EFD}"/>
                  </a:ext>
                </a:extLst>
              </p:cNvPr>
              <p:cNvSpPr txBox="1"/>
              <p:nvPr/>
            </p:nvSpPr>
            <p:spPr>
              <a:xfrm>
                <a:off x="716385" y="4552962"/>
                <a:ext cx="5981270" cy="157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3860" indent="-343860">
                  <a:buFont typeface="Wingdings"/>
                  <a:buChar char="è"/>
                  <a:defRPr/>
                </a:pPr>
                <a:r>
                  <a:rPr lang="fr-FR" sz="2000" kern="0" dirty="0"/>
                  <a:t>Hyperparameters </a:t>
                </a:r>
                <a:r>
                  <a:rPr lang="fr-FR" sz="2000" kern="0" dirty="0" err="1"/>
                  <a:t>tuning</a:t>
                </a:r>
                <a:endParaRPr lang="fr-FR" sz="2000" kern="0" dirty="0"/>
              </a:p>
              <a:p>
                <a:pPr marL="343860" indent="-343860">
                  <a:buFont typeface="Wingdings"/>
                  <a:buChar char="è"/>
                  <a:defRPr/>
                </a:pPr>
                <a:endParaRPr lang="fr-FR" sz="800" kern="0" dirty="0"/>
              </a:p>
              <a:p>
                <a:pPr marL="343860" indent="-343860">
                  <a:buFont typeface="Wingdings"/>
                  <a:buChar char="è"/>
                  <a:defRPr/>
                </a:pPr>
                <a:r>
                  <a:rPr lang="fr-FR" sz="2000" kern="0" dirty="0"/>
                  <a:t>The </a:t>
                </a:r>
                <a:r>
                  <a:rPr lang="fr-FR" sz="2000" kern="0" dirty="0" err="1"/>
                  <a:t>number</a:t>
                </a:r>
                <a:r>
                  <a:rPr lang="fr-FR" sz="2000" kern="0" dirty="0"/>
                  <a:t> of </a:t>
                </a:r>
                <a:r>
                  <a:rPr lang="fr-FR" sz="2000" kern="0" dirty="0" err="1"/>
                  <a:t>hyperparameters</a:t>
                </a:r>
                <a:r>
                  <a:rPr lang="fr-FR" sz="2000" kern="0" dirty="0"/>
                  <a:t> </a:t>
                </a:r>
                <a:r>
                  <a:rPr lang="fr-FR" sz="2000" kern="0" dirty="0" err="1"/>
                  <a:t>increases</a:t>
                </a:r>
                <a:r>
                  <a:rPr lang="fr-FR" sz="2000" kern="0" dirty="0"/>
                  <a:t> </a:t>
                </a:r>
                <a:r>
                  <a:rPr lang="fr-FR" sz="2000" kern="0" dirty="0" err="1"/>
                  <a:t>with</a:t>
                </a:r>
                <a:r>
                  <a:rPr lang="fr-FR" sz="2000" kern="0" dirty="0"/>
                  <a:t> the dimension </a:t>
                </a:r>
                <a14:m>
                  <m:oMath xmlns:m="http://schemas.openxmlformats.org/officeDocument/2006/math">
                    <m:r>
                      <a:rPr lang="fr-FR" sz="2000" b="0" i="1" kern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fr-FR" sz="2000" kern="0" dirty="0"/>
              </a:p>
              <a:p>
                <a:pPr marL="343860" indent="-343860">
                  <a:buFont typeface="Wingdings"/>
                  <a:buChar char="è"/>
                  <a:defRPr/>
                </a:pPr>
                <a:endParaRPr lang="fr-FR" sz="800" kern="0" dirty="0"/>
              </a:p>
              <a:p>
                <a:pPr marL="343860" indent="-343860">
                  <a:buFont typeface="Wingdings"/>
                  <a:buChar char="è"/>
                  <a:defRPr/>
                </a:pPr>
                <a:r>
                  <a:rPr lang="fr-FR" sz="2000" kern="0" dirty="0" err="1"/>
                  <a:t>Curse</a:t>
                </a:r>
                <a:r>
                  <a:rPr lang="fr-FR" sz="2000" kern="0" dirty="0"/>
                  <a:t> of </a:t>
                </a:r>
                <a:r>
                  <a:rPr lang="fr-FR" sz="2000" kern="0" dirty="0" err="1"/>
                  <a:t>dimensionality</a:t>
                </a:r>
                <a:r>
                  <a:rPr lang="fr-FR" sz="2000" kern="0" dirty="0"/>
                  <a:t> (</a:t>
                </a:r>
                <a14:m>
                  <m:oMath xmlns:m="http://schemas.openxmlformats.org/officeDocument/2006/math">
                    <m:r>
                      <a:rPr lang="fr-FR" sz="2000" i="1" kern="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000" kern="0" dirty="0"/>
                  <a:t> large)</a:t>
                </a:r>
                <a:r>
                  <a:rPr lang="fr-FR" sz="2006" kern="0" dirty="0"/>
                  <a:t> </a:t>
                </a:r>
                <a:endParaRPr lang="en-US" sz="2006" kern="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5D55A29-6B44-45A8-8E7C-BF87E7B33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85" y="4552962"/>
                <a:ext cx="5981270" cy="1570558"/>
              </a:xfrm>
              <a:prstGeom prst="rect">
                <a:avLst/>
              </a:prstGeom>
              <a:blipFill>
                <a:blip r:embed="rId2"/>
                <a:stretch>
                  <a:fillRect l="-917" t="-1938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3">
            <a:extLst>
              <a:ext uri="{FF2B5EF4-FFF2-40B4-BE49-F238E27FC236}">
                <a16:creationId xmlns:a16="http://schemas.microsoft.com/office/drawing/2014/main" id="{51F2B77C-3470-4FA5-BDF8-B428E7F1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9927" y="1062042"/>
            <a:ext cx="4647194" cy="35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17797A4-E99F-47D4-915B-2C42E35BA656}"/>
              </a:ext>
            </a:extLst>
          </p:cNvPr>
          <p:cNvCxnSpPr/>
          <p:nvPr/>
        </p:nvCxnSpPr>
        <p:spPr bwMode="auto">
          <a:xfrm flipV="1">
            <a:off x="1470872" y="2919246"/>
            <a:ext cx="1208966" cy="419145"/>
          </a:xfrm>
          <a:prstGeom prst="straightConnector1">
            <a:avLst/>
          </a:prstGeom>
          <a:noFill/>
          <a:ln w="12700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88224199-8B58-45D7-8A88-9206662C6752}"/>
                  </a:ext>
                </a:extLst>
              </p:cNvPr>
              <p:cNvSpPr txBox="1"/>
              <p:nvPr/>
            </p:nvSpPr>
            <p:spPr>
              <a:xfrm>
                <a:off x="6471360" y="2559766"/>
                <a:ext cx="1014056" cy="524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808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8" i="1" ker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sz="2808" i="1" ker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fr-FR" sz="2808" i="1" kern="0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  <m:r>
                        <a:rPr lang="fr-FR" sz="2808" i="1" ker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8" kern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88224199-8B58-45D7-8A88-9206662C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60" y="2559766"/>
                <a:ext cx="1014056" cy="524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8DC99AD-85DA-481E-9B36-2639BA8BCBFB}"/>
                  </a:ext>
                </a:extLst>
              </p:cNvPr>
              <p:cNvSpPr txBox="1"/>
              <p:nvPr/>
            </p:nvSpPr>
            <p:spPr>
              <a:xfrm rot="16200000">
                <a:off x="3555146" y="2417196"/>
                <a:ext cx="2376676" cy="524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2808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8" i="1" ker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fr-FR" sz="2808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8" i="1" ker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808" i="1" kern="0">
                          <a:solidFill>
                            <a:srgbClr val="C00000"/>
                          </a:solidFill>
                          <a:latin typeface="Cambria Math"/>
                        </a:rPr>
                        <m:t>±</m:t>
                      </m:r>
                      <m:r>
                        <a:rPr lang="fr-FR" sz="2808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acc>
                        <m:accPr>
                          <m:chr m:val="̂"/>
                          <m:ctrlPr>
                            <a:rPr lang="fr-FR" sz="2808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8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fr-FR" sz="2808" i="1" kern="0" smtClean="0">
                          <a:solidFill>
                            <a:srgbClr val="00B050"/>
                          </a:solidFill>
                          <a:latin typeface="Cambria Math"/>
                        </a:rPr>
                        <m:t>(</m:t>
                      </m:r>
                      <m:r>
                        <a:rPr lang="fr-FR" sz="2808" i="1" kern="0">
                          <a:solidFill>
                            <a:srgbClr val="00B050"/>
                          </a:solidFill>
                          <a:latin typeface="Cambria Math"/>
                        </a:rPr>
                        <m:t>𝑥</m:t>
                      </m:r>
                      <m:r>
                        <a:rPr lang="fr-FR" sz="2808" i="1" kern="0">
                          <a:solidFill>
                            <a:srgbClr val="00B05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8" kern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8DC99AD-85DA-481E-9B36-2639BA8BC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55146" y="2417196"/>
                <a:ext cx="2376676" cy="524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>
            <a:extLst>
              <a:ext uri="{FF2B5EF4-FFF2-40B4-BE49-F238E27FC236}">
                <a16:creationId xmlns:a16="http://schemas.microsoft.com/office/drawing/2014/main" id="{0BADADF8-4B3A-4992-99D4-322A92079A9E}"/>
              </a:ext>
            </a:extLst>
          </p:cNvPr>
          <p:cNvSpPr txBox="1"/>
          <p:nvPr/>
        </p:nvSpPr>
        <p:spPr>
          <a:xfrm>
            <a:off x="103650" y="3314529"/>
            <a:ext cx="2108374" cy="70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006" kern="0" dirty="0">
                <a:solidFill>
                  <a:srgbClr val="00B050"/>
                </a:solidFill>
              </a:rPr>
              <a:t>99% confidence</a:t>
            </a:r>
          </a:p>
          <a:p>
            <a:pPr algn="ctr">
              <a:defRPr/>
            </a:pPr>
            <a:r>
              <a:rPr lang="fr-FR" sz="2006" kern="0" dirty="0">
                <a:solidFill>
                  <a:srgbClr val="00B050"/>
                </a:solidFill>
              </a:rPr>
              <a:t> </a:t>
            </a:r>
            <a:r>
              <a:rPr lang="fr-FR" sz="2006" kern="0" dirty="0" err="1">
                <a:solidFill>
                  <a:srgbClr val="00B050"/>
                </a:solidFill>
              </a:rPr>
              <a:t>interval</a:t>
            </a:r>
            <a:endParaRPr lang="en-US" sz="2006" kern="0" dirty="0">
              <a:solidFill>
                <a:srgbClr val="00B050"/>
              </a:solidFill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524E7CE6-A1EE-417A-9261-E7E0F1F81467}"/>
              </a:ext>
            </a:extLst>
          </p:cNvPr>
          <p:cNvCxnSpPr/>
          <p:nvPr/>
        </p:nvCxnSpPr>
        <p:spPr bwMode="auto">
          <a:xfrm>
            <a:off x="5015225" y="1583184"/>
            <a:ext cx="0" cy="2525125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9B10E901-E5D3-4034-A107-281AA46F0EDA}"/>
                  </a:ext>
                </a:extLst>
              </p:cNvPr>
              <p:cNvSpPr txBox="1"/>
              <p:nvPr/>
            </p:nvSpPr>
            <p:spPr>
              <a:xfrm>
                <a:off x="4784734" y="4150230"/>
                <a:ext cx="487062" cy="524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8" i="1" kern="0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8" kern="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9B10E901-E5D3-4034-A107-281AA46F0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734" y="4150230"/>
                <a:ext cx="487062" cy="5246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4BE25F3-F749-4A71-99CA-C37DB75735D9}"/>
              </a:ext>
            </a:extLst>
          </p:cNvPr>
          <p:cNvCxnSpPr/>
          <p:nvPr/>
        </p:nvCxnSpPr>
        <p:spPr bwMode="auto">
          <a:xfrm flipH="1">
            <a:off x="5036732" y="2844397"/>
            <a:ext cx="1453871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4" name="Rectangle à coins arrondis 39">
            <a:extLst>
              <a:ext uri="{FF2B5EF4-FFF2-40B4-BE49-F238E27FC236}">
                <a16:creationId xmlns:a16="http://schemas.microsoft.com/office/drawing/2014/main" id="{8B20EF02-A324-4218-8307-77281CD7F443}"/>
              </a:ext>
            </a:extLst>
          </p:cNvPr>
          <p:cNvSpPr/>
          <p:nvPr/>
        </p:nvSpPr>
        <p:spPr bwMode="auto">
          <a:xfrm>
            <a:off x="7833902" y="2486024"/>
            <a:ext cx="2928481" cy="1293495"/>
          </a:xfrm>
          <a:prstGeom prst="roundRect">
            <a:avLst/>
          </a:prstGeom>
          <a:noFill/>
          <a:ln w="28575" cap="flat" cmpd="sng" algn="ctr">
            <a:solidFill>
              <a:srgbClr val="333399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sz="2006" ker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A97C4DC-7C9F-40B6-9300-92384AC9B124}"/>
              </a:ext>
            </a:extLst>
          </p:cNvPr>
          <p:cNvSpPr txBox="1"/>
          <p:nvPr/>
        </p:nvSpPr>
        <p:spPr>
          <a:xfrm>
            <a:off x="3446359" y="1168825"/>
            <a:ext cx="1461673" cy="33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604" kern="0" dirty="0">
                <a:solidFill>
                  <a:srgbClr val="4A66AC"/>
                </a:solidFill>
              </a:rPr>
              <a:t>4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170DCDD-A4BB-484D-8002-CEC6E58037AD}"/>
                  </a:ext>
                </a:extLst>
              </p:cNvPr>
              <p:cNvSpPr txBox="1"/>
              <p:nvPr/>
            </p:nvSpPr>
            <p:spPr>
              <a:xfrm>
                <a:off x="6793551" y="5580521"/>
                <a:ext cx="4486228" cy="462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fr-FR" sz="2407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407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7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7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)⇒ </m:t>
                    </m:r>
                    <m:r>
                      <a:rPr lang="fr-FR" sz="2407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fr-FR" sz="2407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7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407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fr-FR" sz="2407" i="1" kern="0">
                        <a:solidFill>
                          <a:sysClr val="windowText" lastClr="00000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fr-FR" sz="2407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7" i="1" ker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fr-FR" sz="2407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407" i="1" ker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fr-FR" sz="2407" i="1" kern="0">
                        <a:solidFill>
                          <a:sysClr val="windowText" lastClr="000000"/>
                        </a:solidFill>
                        <a:latin typeface="Cambria Math"/>
                        <a:ea typeface="Cambria Math"/>
                      </a:rPr>
                      <m:t>, </m:t>
                    </m:r>
                    <m:sSup>
                      <m:sSupPr>
                        <m:ctrlPr>
                          <a:rPr lang="fr-FR" sz="2407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7" ker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s</m:t>
                        </m:r>
                      </m:e>
                      <m:sup>
                        <m:r>
                          <a:rPr lang="fr-FR" sz="2407" ker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407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fr-FR" sz="2407" i="1" kern="0">
                            <a:solidFill>
                              <a:srgbClr val="00B05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fr-FR" sz="2407" kern="0" dirty="0">
                    <a:solidFill>
                      <a:sysClr val="windowText" lastClr="000000"/>
                    </a:solidFill>
                  </a:rPr>
                  <a:t>)</a:t>
                </a:r>
                <a:endParaRPr lang="en-US" sz="2407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170DCDD-A4BB-484D-8002-CEC6E580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51" y="5580521"/>
                <a:ext cx="4486228" cy="462755"/>
              </a:xfrm>
              <a:prstGeom prst="rect">
                <a:avLst/>
              </a:prstGeom>
              <a:blipFill>
                <a:blip r:embed="rId7"/>
                <a:stretch>
                  <a:fillRect l="-108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449497CA-2969-464D-B183-BADFA1D6A85D}"/>
                  </a:ext>
                </a:extLst>
              </p:cNvPr>
              <p:cNvSpPr txBox="1"/>
              <p:nvPr/>
            </p:nvSpPr>
            <p:spPr>
              <a:xfrm>
                <a:off x="7841122" y="2257988"/>
                <a:ext cx="376868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its trend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fr-F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its correlation kernel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fr-F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449497CA-2969-464D-B183-BADFA1D6A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22" y="2257988"/>
                <a:ext cx="3768683" cy="1477328"/>
              </a:xfrm>
              <a:prstGeom prst="rect">
                <a:avLst/>
              </a:prstGeom>
              <a:blipFill>
                <a:blip r:embed="rId8"/>
                <a:stretch>
                  <a:fillRect l="-971" b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/>
              <p:nvPr/>
            </p:nvSpPr>
            <p:spPr>
              <a:xfrm>
                <a:off x="8073652" y="1191194"/>
                <a:ext cx="18692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200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fr-FR" sz="2000" b="1" i="1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1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000" b="1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000" b="1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000" b="1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200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0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DD484BF-42C8-42D9-9349-C71E7573A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52" y="1191194"/>
                <a:ext cx="1869230" cy="307777"/>
              </a:xfrm>
              <a:prstGeom prst="rect">
                <a:avLst/>
              </a:prstGeom>
              <a:blipFill>
                <a:blip r:embed="rId9"/>
                <a:stretch>
                  <a:fillRect r="-977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4574C5C8-B9B5-48BF-9D4C-9B77855B6EAD}"/>
                  </a:ext>
                </a:extLst>
              </p:cNvPr>
              <p:cNvSpPr txBox="1"/>
              <p:nvPr/>
            </p:nvSpPr>
            <p:spPr>
              <a:xfrm>
                <a:off x="10240780" y="1194775"/>
                <a:ext cx="9970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000" b="1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)∈</m:t>
                    </m:r>
                  </m:oMath>
                </a14:m>
                <a:r>
                  <a:rPr lang="fr-FR" sz="2000" dirty="0">
                    <a:solidFill>
                      <a:srgbClr val="40404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0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4574C5C8-B9B5-48BF-9D4C-9B77855B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780" y="1194775"/>
                <a:ext cx="997004" cy="307777"/>
              </a:xfrm>
              <a:prstGeom prst="rect">
                <a:avLst/>
              </a:prstGeom>
              <a:blipFill>
                <a:blip r:embed="rId10"/>
                <a:stretch>
                  <a:fillRect l="-12270" r="-797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1176000" y="6210301"/>
            <a:ext cx="1016000" cy="596900"/>
          </a:xfrm>
        </p:spPr>
        <p:txBody>
          <a:bodyPr/>
          <a:lstStyle/>
          <a:p>
            <a:pPr>
              <a:defRPr/>
            </a:pPr>
            <a:r>
              <a:rPr lang="fr-FR" b="1" dirty="0">
                <a:latin typeface="Book Antiqua" panose="02040602050305030304" pitchFamily="18" charset="0"/>
              </a:rPr>
              <a:t>8</a:t>
            </a:r>
            <a:r>
              <a:rPr lang="fr-FR" sz="600" dirty="0"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/</a:t>
            </a:r>
            <a:r>
              <a:rPr lang="fr-FR" sz="600" dirty="0">
                <a:solidFill>
                  <a:schemeClr val="bg2"/>
                </a:solidFill>
                <a:latin typeface="Book Antiqua" panose="02040602050305030304" pitchFamily="18" charset="0"/>
              </a:rPr>
              <a:t> </a:t>
            </a:r>
            <a:r>
              <a:rPr lang="fr-FR" dirty="0">
                <a:solidFill>
                  <a:schemeClr val="bg2"/>
                </a:solidFill>
                <a:latin typeface="Book Antiqua" panose="02040602050305030304" pitchFamily="18" charset="0"/>
              </a:rPr>
              <a:t>24</a:t>
            </a:r>
          </a:p>
        </p:txBody>
      </p:sp>
      <p:sp>
        <p:nvSpPr>
          <p:cNvPr id="64" name="Ellipse 63"/>
          <p:cNvSpPr/>
          <p:nvPr/>
        </p:nvSpPr>
        <p:spPr bwMode="auto">
          <a:xfrm>
            <a:off x="3260726" y="2778484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5" name="Ellipse 64"/>
          <p:cNvSpPr/>
          <p:nvPr/>
        </p:nvSpPr>
        <p:spPr bwMode="auto">
          <a:xfrm>
            <a:off x="4025016" y="2736548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6" name="Ellipse 65"/>
          <p:cNvSpPr/>
          <p:nvPr/>
        </p:nvSpPr>
        <p:spPr bwMode="auto">
          <a:xfrm>
            <a:off x="5531316" y="3007668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67" name="Ellipse 66"/>
          <p:cNvSpPr/>
          <p:nvPr/>
        </p:nvSpPr>
        <p:spPr bwMode="auto">
          <a:xfrm>
            <a:off x="6299522" y="1924986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78" name="Ellipse 77"/>
          <p:cNvSpPr/>
          <p:nvPr/>
        </p:nvSpPr>
        <p:spPr bwMode="auto">
          <a:xfrm>
            <a:off x="6288544" y="1264254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à coins arrondis 26">
                <a:extLst>
                  <a:ext uri="{FF2B5EF4-FFF2-40B4-BE49-F238E27FC236}">
                    <a16:creationId xmlns:a16="http://schemas.microsoft.com/office/drawing/2014/main" id="{84B5208A-8CA2-45BE-A062-F5E3616A7816}"/>
                  </a:ext>
                </a:extLst>
              </p:cNvPr>
              <p:cNvSpPr/>
              <p:nvPr/>
            </p:nvSpPr>
            <p:spPr bwMode="auto">
              <a:xfrm>
                <a:off x="7963813" y="4138772"/>
                <a:ext cx="2773648" cy="1081176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A66A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fr-FR" sz="2006" kern="0" dirty="0">
                    <a:latin typeface="Arial"/>
                  </a:rPr>
                  <a:t>Estimation of </a:t>
                </a:r>
              </a:p>
              <a:p>
                <a:pPr algn="ctr">
                  <a:defRPr/>
                </a:pPr>
                <a:r>
                  <a:rPr lang="fr-FR" sz="2006" kern="0" dirty="0" err="1">
                    <a:latin typeface="Arial"/>
                  </a:rPr>
                  <a:t>hyperparameters</a:t>
                </a:r>
                <a:endParaRPr lang="fr-FR" sz="2006" kern="0" dirty="0">
                  <a:latin typeface="Arial"/>
                </a:endParaRPr>
              </a:p>
              <a:p>
                <a:pPr algn="ctr">
                  <a:defRPr/>
                </a:pPr>
                <a:r>
                  <a:rPr lang="fr-FR" sz="2006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kern="0" smtClean="0">
                            <a:solidFill>
                              <a:srgbClr val="2626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kern="0" smtClean="0">
                            <a:solidFill>
                              <a:srgbClr val="262673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b="0" i="1" kern="0" smtClean="0">
                            <a:solidFill>
                              <a:srgbClr val="26267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000" b="0" i="1" kern="0" smtClean="0">
                        <a:solidFill>
                          <a:srgbClr val="26267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000" b="0" i="1" kern="0" smtClean="0">
                        <a:solidFill>
                          <a:srgbClr val="26267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000" b="0" i="1" kern="0" smtClean="0">
                        <a:solidFill>
                          <a:srgbClr val="262673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fr-FR" sz="2000" b="0" i="1" kern="0" smtClean="0">
                        <a:solidFill>
                          <a:srgbClr val="26267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s-IS" sz="2000" kern="0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</a:rPr>
                  <a:t> </a:t>
                </a:r>
                <a:r>
                  <a:rPr lang="is-IS" sz="2006" kern="0" dirty="0">
                    <a:latin typeface="Arial"/>
                  </a:rPr>
                  <a:t>by MLE</a:t>
                </a:r>
                <a:endParaRPr lang="fr-FR" sz="2006" kern="0" dirty="0">
                  <a:latin typeface="Arial"/>
                </a:endParaRPr>
              </a:p>
            </p:txBody>
          </p:sp>
        </mc:Choice>
        <mc:Fallback xmlns="">
          <p:sp>
            <p:nvSpPr>
              <p:cNvPr id="81" name="Rectangle à coins arrondis 26">
                <a:extLst>
                  <a:ext uri="{FF2B5EF4-FFF2-40B4-BE49-F238E27FC236}">
                    <a16:creationId xmlns:a16="http://schemas.microsoft.com/office/drawing/2014/main" id="{84B5208A-8CA2-45BE-A062-F5E3616A7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3813" y="4138772"/>
                <a:ext cx="2773648" cy="1081176"/>
              </a:xfrm>
              <a:prstGeom prst="roundRect">
                <a:avLst/>
              </a:prstGeom>
              <a:blipFill>
                <a:blip r:embed="rId11"/>
                <a:stretch>
                  <a:fillRect b="-6077"/>
                </a:stretch>
              </a:blipFill>
              <a:ln w="25400" cap="flat" cmpd="sng" algn="ctr">
                <a:solidFill>
                  <a:srgbClr val="4A66AC"/>
                </a:solidFill>
                <a:prstDash val="soli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5">
            <a:extLst>
              <a:ext uri="{FF2B5EF4-FFF2-40B4-BE49-F238E27FC236}">
                <a16:creationId xmlns:a16="http://schemas.microsoft.com/office/drawing/2014/main" id="{C3586508-BF41-432D-B0C3-E34C427B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6720" y="1059473"/>
            <a:ext cx="4660401" cy="35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78388" y="2002674"/>
            <a:ext cx="483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>
                <a:solidFill>
                  <a:schemeClr val="tx2"/>
                </a:solidFill>
              </a:rPr>
              <a:t>Gaussian process (GP) </a:t>
            </a:r>
            <a:r>
              <a:rPr lang="en-US" dirty="0">
                <a:solidFill>
                  <a:schemeClr val="tx2"/>
                </a:solidFill>
              </a:rPr>
              <a:t>is characterized by:</a:t>
            </a:r>
          </a:p>
        </p:txBody>
      </p:sp>
      <p:sp>
        <p:nvSpPr>
          <p:cNvPr id="27" name="ZoneTexte 26" descr=" 69"/>
          <p:cNvSpPr txBox="1"/>
          <p:nvPr/>
        </p:nvSpPr>
        <p:spPr>
          <a:xfrm>
            <a:off x="260879" y="6193976"/>
            <a:ext cx="884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D. </a:t>
            </a:r>
            <a:r>
              <a:rPr lang="en-US" sz="8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Krige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en-US" sz="8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 statistical approach to some basic mine valuation problems on the Witwatersrand, </a:t>
            </a:r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1951, Journal of the Southern African Institute of Mining and Metallurgy.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757CCB1F-7710-40E6-A63C-797E460FBD2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"/>
          <a:stretch/>
        </p:blipFill>
        <p:spPr>
          <a:xfrm>
            <a:off x="1930913" y="1047176"/>
            <a:ext cx="4649458" cy="353396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A57EB23-851B-4D2C-9DED-19ED116EF08C}"/>
              </a:ext>
            </a:extLst>
          </p:cNvPr>
          <p:cNvSpPr txBox="1"/>
          <p:nvPr/>
        </p:nvSpPr>
        <p:spPr>
          <a:xfrm>
            <a:off x="3332252" y="1169841"/>
            <a:ext cx="1461673" cy="33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604" kern="0" dirty="0">
                <a:solidFill>
                  <a:srgbClr val="4A66AC"/>
                </a:solidFill>
              </a:rPr>
              <a:t>11 points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A97C4DC-7C9F-40B6-9300-92384AC9B124}"/>
              </a:ext>
            </a:extLst>
          </p:cNvPr>
          <p:cNvSpPr txBox="1"/>
          <p:nvPr/>
        </p:nvSpPr>
        <p:spPr>
          <a:xfrm>
            <a:off x="3334599" y="1168825"/>
            <a:ext cx="1461673" cy="33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604" kern="0" dirty="0">
                <a:solidFill>
                  <a:srgbClr val="4A66AC"/>
                </a:solidFill>
              </a:rPr>
              <a:t>no point</a:t>
            </a:r>
          </a:p>
        </p:txBody>
      </p:sp>
      <p:sp>
        <p:nvSpPr>
          <p:cNvPr id="35" name="Ellipse 34"/>
          <p:cNvSpPr/>
          <p:nvPr/>
        </p:nvSpPr>
        <p:spPr bwMode="auto">
          <a:xfrm>
            <a:off x="2466496" y="2821016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2855398" y="3281263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3250415" y="3269272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3637111" y="3203539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4006402" y="3173562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4396336" y="3074911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4753314" y="3203539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5149748" y="3754157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3" name="Ellipse 42"/>
          <p:cNvSpPr/>
          <p:nvPr/>
        </p:nvSpPr>
        <p:spPr bwMode="auto">
          <a:xfrm>
            <a:off x="5534361" y="3801632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4" name="Ellipse 43"/>
          <p:cNvSpPr/>
          <p:nvPr/>
        </p:nvSpPr>
        <p:spPr bwMode="auto">
          <a:xfrm>
            <a:off x="5890543" y="2543184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>
            <a:off x="6304137" y="1262139"/>
            <a:ext cx="70734" cy="6612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21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8" grpId="0"/>
      <p:bldP spid="48" grpId="1"/>
      <p:bldP spid="49" grpId="0"/>
      <p:bldP spid="49" grpId="1"/>
      <p:bldP spid="51" grpId="0"/>
      <p:bldP spid="51" grpId="1"/>
      <p:bldP spid="56" grpId="0"/>
      <p:bldP spid="56" grpId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8" grpId="0" animBg="1"/>
      <p:bldP spid="78" grpId="1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ouvelle présentation">
  <a:themeElements>
    <a:clrScheme name="Personnalis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7030A0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20427</TotalTime>
  <Words>1855</Words>
  <Application>Microsoft Office PowerPoint</Application>
  <PresentationFormat>Grand écran</PresentationFormat>
  <Paragraphs>302</Paragraphs>
  <Slides>28</Slides>
  <Notes>8</Notes>
  <HiddenSlides>3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28</vt:i4>
      </vt:variant>
    </vt:vector>
  </HeadingPairs>
  <TitlesOfParts>
    <vt:vector size="45" baseType="lpstr">
      <vt:lpstr>Achemine ExtraBold</vt:lpstr>
      <vt:lpstr>Arial</vt:lpstr>
      <vt:lpstr>Book Antiqua</vt:lpstr>
      <vt:lpstr>Calibri</vt:lpstr>
      <vt:lpstr>Calibri Light</vt:lpstr>
      <vt:lpstr>Cambria Math</vt:lpstr>
      <vt:lpstr>Courier New</vt:lpstr>
      <vt:lpstr>Geneva</vt:lpstr>
      <vt:lpstr>Leelawadee</vt:lpstr>
      <vt:lpstr>Wingdings</vt:lpstr>
      <vt:lpstr>Thème Office</vt:lpstr>
      <vt:lpstr>Nouvelle présentation</vt:lpstr>
      <vt:lpstr>1_Nouvelle présentation</vt:lpstr>
      <vt:lpstr>2_Nouvelle présentation</vt:lpstr>
      <vt:lpstr>3_Nouvelle présentation</vt:lpstr>
      <vt:lpstr>4_Nouvelle présentation</vt:lpstr>
      <vt:lpstr>5_Nouvelle présentation</vt:lpstr>
      <vt:lpstr>Internship defense</vt:lpstr>
      <vt:lpstr>01</vt:lpstr>
      <vt:lpstr>01</vt:lpstr>
      <vt:lpstr>Aircraft modelization: HALE aircraft</vt:lpstr>
      <vt:lpstr>Expensive black-box optimization</vt:lpstr>
      <vt:lpstr>Surrogate modeling</vt:lpstr>
      <vt:lpstr>Surrogate modeling</vt:lpstr>
      <vt:lpstr>01</vt:lpstr>
      <vt:lpstr>Gaussian process (or Kriging model)</vt:lpstr>
      <vt:lpstr>Kernels for Gaussian process</vt:lpstr>
      <vt:lpstr>Présentation PowerPoint</vt:lpstr>
      <vt:lpstr>01</vt:lpstr>
      <vt:lpstr>Présentation PowerPoint</vt:lpstr>
      <vt:lpstr>Présentation PowerPoint</vt:lpstr>
      <vt:lpstr>Présentation PowerPoint</vt:lpstr>
      <vt:lpstr>Présentation PowerPoint</vt:lpstr>
      <vt:lpstr>01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01</vt:lpstr>
      <vt:lpstr>Conclusions and Perspectives</vt:lpstr>
      <vt:lpstr>Présentation PowerPoint</vt:lpstr>
      <vt:lpstr>Présentation PowerPoint</vt:lpstr>
      <vt:lpstr>Présentation PowerPoint</vt:lpstr>
      <vt:lpstr>Présentation PowerPoint</vt:lpstr>
    </vt:vector>
  </TitlesOfParts>
  <Company>Onera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 Saves</dc:creator>
  <cp:lastModifiedBy>Nicolas Gonel</cp:lastModifiedBy>
  <cp:revision>1712</cp:revision>
  <cp:lastPrinted>2023-11-20T15:24:18Z</cp:lastPrinted>
  <dcterms:created xsi:type="dcterms:W3CDTF">2023-05-31T07:49:55Z</dcterms:created>
  <dcterms:modified xsi:type="dcterms:W3CDTF">2024-09-30T12:56:14Z</dcterms:modified>
</cp:coreProperties>
</file>